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381" r:id="rId3"/>
    <p:sldId id="342" r:id="rId4"/>
    <p:sldId id="372" r:id="rId5"/>
    <p:sldId id="286" r:id="rId6"/>
    <p:sldId id="370" r:id="rId7"/>
    <p:sldId id="368" r:id="rId8"/>
    <p:sldId id="369" r:id="rId9"/>
    <p:sldId id="256" r:id="rId10"/>
    <p:sldId id="276" r:id="rId11"/>
    <p:sldId id="378" r:id="rId12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639"/>
    <a:srgbClr val="00AE42"/>
    <a:srgbClr val="8FD400"/>
    <a:srgbClr val="FE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744" autoAdjust="0"/>
  </p:normalViewPr>
  <p:slideViewPr>
    <p:cSldViewPr>
      <p:cViewPr varScale="1">
        <p:scale>
          <a:sx n="91" d="100"/>
          <a:sy n="91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823" cy="496174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54" y="0"/>
            <a:ext cx="2946823" cy="496174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16747896-C840-4D1F-837E-CF0FEBB288FD}" type="datetimeFigureOut">
              <a:rPr lang="en-GB" smtClean="0"/>
              <a:t>20/10/2015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03" y="4716028"/>
            <a:ext cx="5438458" cy="4468732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054"/>
            <a:ext cx="2946823" cy="49617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54" y="9432054"/>
            <a:ext cx="2946823" cy="49617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7D9A84D-1677-4EC0-8348-62172DD2D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9A84D-1677-4EC0-8348-62172DD2DD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6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227" indent="-171227" defTabSz="91321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And are we having an impact?</a:t>
            </a:r>
          </a:p>
          <a:p>
            <a:pPr marL="627833" lvl="1" indent="-171227" defTabSz="91321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The man who used to live in the woods</a:t>
            </a:r>
          </a:p>
          <a:p>
            <a:pPr marL="627833" lvl="1" indent="-171227" defTabSz="91321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The woman who hasn’t been out of her front door for years</a:t>
            </a:r>
          </a:p>
          <a:p>
            <a:pPr marL="627833" lvl="1" indent="-171227" defTabSz="91321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Green space apprentice  - given up legal highs and now has a family and a home</a:t>
            </a:r>
          </a:p>
          <a:p>
            <a:pPr marL="171227" indent="-171227" defTabSz="91321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So</a:t>
            </a:r>
            <a:r>
              <a:rPr lang="en-GB" baseline="0" dirty="0" smtClean="0"/>
              <a:t> the need is there – our ability to deliver is demonstrated - but is the money there.  Can we deliver our charitable purpose in a financially sustainable way?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9A84D-1677-4EC0-8348-62172DD2DD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4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227" indent="-171227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i="1" baseline="0" dirty="0" smtClean="0">
              <a:ea typeface="ＭＳ Ｐゴシック" pitchFamily="34" charset="-128"/>
            </a:endParaRPr>
          </a:p>
          <a:p>
            <a:pPr marL="171227" indent="-171227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i="1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altLang="en-US" i="1" dirty="0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6130" indent="-27903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7733" indent="-22354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4826" indent="-22354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1919" indent="-22354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8525" indent="-223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5130" indent="-223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81736" indent="-223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8342" indent="-223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D337B93-84F0-47C1-936E-D53D397AC20B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2084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 Improvement District (BID) Development</a:t>
            </a:r>
          </a:p>
          <a:p>
            <a:pPr lvl="1">
              <a:defRPr/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GB" sz="12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 Development with Commercial Prospects</a:t>
            </a:r>
          </a:p>
          <a:p>
            <a:endParaRPr lang="en-GB" dirty="0" smtClean="0"/>
          </a:p>
          <a:p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 Diagnostics (Low Carbon, Resource Efficiency, Digital)</a:t>
            </a:r>
          </a:p>
          <a:p>
            <a:pPr lvl="1">
              <a:defRPr/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Business Consultancy (</a:t>
            </a:r>
            <a:r>
              <a:rPr lang="en-GB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Env</a:t>
            </a: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Management, Standards, Carbon, Energy, Quality, Health &amp; Safety)</a:t>
            </a:r>
          </a:p>
          <a:p>
            <a:pPr lvl="1">
              <a:defRPr/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Seminars and Training </a:t>
            </a:r>
          </a:p>
          <a:p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Estate / Business Park and Town Centre Management, Events and Festivals</a:t>
            </a:r>
          </a:p>
          <a:p>
            <a:pPr lvl="1">
              <a:defRPr/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Landscape Enhancement, </a:t>
            </a:r>
          </a:p>
          <a:p>
            <a:pPr lvl="1">
              <a:defRPr/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Consultancy Support</a:t>
            </a:r>
          </a:p>
          <a:p>
            <a:pPr lvl="1">
              <a:defRPr/>
            </a:pP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Sustainable Transport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9A84D-1677-4EC0-8348-62172DD2DD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5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9A84D-1677-4EC0-8348-62172DD2DD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3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3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7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1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AE42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00AE42"/>
                </a:solidFill>
                <a:latin typeface="Helvetica" pitchFamily="34" charset="0"/>
              </a:defRPr>
            </a:lvl1pPr>
            <a:lvl2pPr>
              <a:defRPr>
                <a:solidFill>
                  <a:srgbClr val="00AE42"/>
                </a:solidFill>
              </a:defRPr>
            </a:lvl2pPr>
            <a:lvl3pPr>
              <a:defRPr>
                <a:solidFill>
                  <a:srgbClr val="00AE42"/>
                </a:solidFill>
              </a:defRPr>
            </a:lvl3pPr>
            <a:lvl4pPr>
              <a:defRPr>
                <a:solidFill>
                  <a:srgbClr val="00AE42"/>
                </a:solidFill>
              </a:defRPr>
            </a:lvl4pPr>
            <a:lvl5pPr>
              <a:defRPr>
                <a:solidFill>
                  <a:srgbClr val="00AE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rgbClr val="00AE42"/>
              </a:solidFill>
              <a:latin typeface="Helvetic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54764" y="2564904"/>
            <a:ext cx="8102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AE42"/>
              </a:solidFill>
              <a:latin typeface="Helvetic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58924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743575" y="571774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99639"/>
                </a:solidFill>
                <a:latin typeface="Helvetica" pitchFamily="34" charset="0"/>
              </a:rPr>
              <a:t>groundwork.org.uk/</a:t>
            </a:r>
            <a:r>
              <a:rPr lang="en-GB" sz="2000" b="1" dirty="0" err="1" smtClean="0">
                <a:solidFill>
                  <a:srgbClr val="899639"/>
                </a:solidFill>
                <a:latin typeface="Helvetica" pitchFamily="34" charset="0"/>
              </a:rPr>
              <a:t>clm</a:t>
            </a:r>
            <a:endParaRPr lang="en-GB" sz="2000" dirty="0">
              <a:solidFill>
                <a:srgbClr val="899639"/>
              </a:solidFill>
              <a:latin typeface="Helvetica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39551" y="1556792"/>
            <a:ext cx="8228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00AE42"/>
              </a:solidFill>
              <a:latin typeface="Helvetica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869"/>
            <a:ext cx="1203350" cy="11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3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3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3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4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54764" y="2564904"/>
            <a:ext cx="8102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AE42"/>
              </a:solidFill>
              <a:latin typeface="Helvetic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58924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5743575" y="571774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99639"/>
                </a:solidFill>
                <a:latin typeface="Helvetica" pitchFamily="34" charset="0"/>
              </a:rPr>
              <a:t>groundwork.org.uk/</a:t>
            </a:r>
            <a:r>
              <a:rPr lang="en-GB" sz="2000" b="1" dirty="0" err="1" smtClean="0">
                <a:solidFill>
                  <a:srgbClr val="899639"/>
                </a:solidFill>
                <a:latin typeface="Helvetica" pitchFamily="34" charset="0"/>
              </a:rPr>
              <a:t>clm</a:t>
            </a:r>
            <a:endParaRPr lang="en-GB" sz="2000" dirty="0">
              <a:solidFill>
                <a:srgbClr val="899639"/>
              </a:solidFill>
              <a:latin typeface="Helvetica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39551" y="1556792"/>
            <a:ext cx="8228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00AE42"/>
              </a:solidFill>
              <a:latin typeface="Helvetica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869"/>
            <a:ext cx="1203350" cy="11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8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2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4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1C41-DA03-45A0-A33F-63116CF944A8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FB9B-B12C-4DC0-BBEA-7784086492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5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36.jp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b="1313"/>
          <a:stretch/>
        </p:blipFill>
        <p:spPr bwMode="auto">
          <a:xfrm>
            <a:off x="-108520" y="3866969"/>
            <a:ext cx="3960440" cy="309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"/>
          <a:stretch/>
        </p:blipFill>
        <p:spPr bwMode="auto">
          <a:xfrm>
            <a:off x="5148064" y="3894075"/>
            <a:ext cx="4104456" cy="30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0" y="3894075"/>
            <a:ext cx="1312874" cy="15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jeff.mcmaster\Documents\Bpool Conservation Team 2 M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/>
          <a:stretch/>
        </p:blipFill>
        <p:spPr bwMode="auto">
          <a:xfrm>
            <a:off x="3851920" y="5445223"/>
            <a:ext cx="13203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0" y="0"/>
            <a:ext cx="9157889" cy="389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48680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Helvetica" pitchFamily="34" charset="0"/>
              </a:rPr>
              <a:t>Groundwork </a:t>
            </a:r>
            <a:endParaRPr lang="en-GB" sz="4400" b="1" dirty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en-GB" sz="4400" b="1" dirty="0" smtClean="0">
                <a:solidFill>
                  <a:schemeClr val="bg1"/>
                </a:solidFill>
                <a:latin typeface="Helvetica" pitchFamily="34" charset="0"/>
              </a:rPr>
              <a:t>In </a:t>
            </a:r>
            <a:r>
              <a:rPr lang="en-GB" sz="4400" b="1" dirty="0" err="1" smtClean="0">
                <a:solidFill>
                  <a:schemeClr val="bg1"/>
                </a:solidFill>
                <a:latin typeface="Helvetica" pitchFamily="34" charset="0"/>
              </a:rPr>
              <a:t>Halton</a:t>
            </a:r>
            <a:endParaRPr lang="en-GB" sz="4400" b="1" dirty="0">
              <a:solidFill>
                <a:schemeClr val="bg1"/>
              </a:solidFill>
              <a:latin typeface="Helvetica" pitchFamily="34" charset="0"/>
            </a:endParaRPr>
          </a:p>
          <a:p>
            <a:endParaRPr lang="en-GB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57" y="372711"/>
            <a:ext cx="1225092" cy="14001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1059" y="2964726"/>
            <a:ext cx="7779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Helvetica" pitchFamily="34" charset="0"/>
              </a:rPr>
              <a:t>October 2015</a:t>
            </a:r>
            <a:endParaRPr lang="en-GB" sz="44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5714"/>
          <a:stretch/>
        </p:blipFill>
        <p:spPr>
          <a:xfrm>
            <a:off x="7866512" y="3887711"/>
            <a:ext cx="1314000" cy="1504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27163"/>
          <a:stretch/>
        </p:blipFill>
        <p:spPr>
          <a:xfrm>
            <a:off x="2543150" y="5445224"/>
            <a:ext cx="1267935" cy="15048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10717" r="33873"/>
          <a:stretch/>
        </p:blipFill>
        <p:spPr bwMode="auto">
          <a:xfrm>
            <a:off x="-116714" y="3891311"/>
            <a:ext cx="1314000" cy="149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25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20" y="1074139"/>
            <a:ext cx="4152280" cy="45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AE42"/>
                </a:solidFill>
                <a:latin typeface="Helvetica" pitchFamily="34" charset="0"/>
              </a:rPr>
              <a:t>Employment &amp; Skills </a:t>
            </a:r>
            <a:endParaRPr lang="en-GB" dirty="0">
              <a:solidFill>
                <a:srgbClr val="00AE42"/>
              </a:solidFill>
              <a:latin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764" y="2564904"/>
            <a:ext cx="8102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AE42"/>
              </a:solidFill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646" y="1573213"/>
            <a:ext cx="557053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Helvetica" pitchFamily="34" charset="0"/>
              </a:rPr>
              <a:t>Vision</a:t>
            </a:r>
            <a:r>
              <a:rPr lang="en-US" altLang="en-US" sz="2000" dirty="0" smtClean="0">
                <a:latin typeface="Helvetica" pitchFamily="34" charset="0"/>
              </a:rPr>
              <a:t/>
            </a:r>
            <a:br>
              <a:rPr lang="en-US" altLang="en-US" sz="2000" dirty="0" smtClean="0">
                <a:latin typeface="Helvetica" pitchFamily="34" charset="0"/>
              </a:rPr>
            </a:br>
            <a:r>
              <a:rPr lang="en-US" altLang="en-US" sz="2000" dirty="0" smtClean="0">
                <a:latin typeface="Helvetica" pitchFamily="34" charset="0"/>
              </a:rPr>
              <a:t>To </a:t>
            </a:r>
            <a:r>
              <a:rPr lang="en-US" altLang="en-US" sz="2000" dirty="0">
                <a:solidFill>
                  <a:srgbClr val="FF0000"/>
                </a:solidFill>
                <a:latin typeface="Helvetica" pitchFamily="34" charset="0"/>
              </a:rPr>
              <a:t>Inspire</a:t>
            </a:r>
            <a:r>
              <a:rPr lang="en-US" altLang="en-US" sz="2000" dirty="0">
                <a:latin typeface="Helvetica" pitchFamily="34" charset="0"/>
              </a:rPr>
              <a:t> children, adults and </a:t>
            </a:r>
            <a:r>
              <a:rPr lang="en-US" altLang="en-US" sz="2000" dirty="0" smtClean="0">
                <a:latin typeface="Helvetica" pitchFamily="34" charset="0"/>
              </a:rPr>
              <a:t>families to </a:t>
            </a:r>
            <a:r>
              <a:rPr lang="en-US" altLang="en-US" sz="2000" dirty="0">
                <a:latin typeface="Helvetica" pitchFamily="34" charset="0"/>
              </a:rPr>
              <a:t>achieve their full potential”.</a:t>
            </a:r>
            <a:r>
              <a:rPr lang="en-US" altLang="en-US" sz="2400" dirty="0">
                <a:latin typeface="Helvetica" pitchFamily="34" charset="0"/>
              </a:rPr>
              <a:t/>
            </a:r>
            <a:br>
              <a:rPr lang="en-US" altLang="en-US" sz="2400" dirty="0">
                <a:latin typeface="Helvetica" pitchFamily="34" charset="0"/>
              </a:rPr>
            </a:br>
            <a:endParaRPr lang="en-US" altLang="en-US" sz="2400" dirty="0" smtClean="0">
              <a:latin typeface="Helvetica" pitchFamily="34" charset="0"/>
            </a:endParaRPr>
          </a:p>
          <a:p>
            <a:r>
              <a:rPr lang="en-US" sz="2000" b="1" dirty="0" smtClean="0">
                <a:latin typeface="Helvetica" pitchFamily="34" charset="0"/>
              </a:rPr>
              <a:t>Mission</a:t>
            </a:r>
          </a:p>
          <a:p>
            <a:r>
              <a:rPr lang="en-GB" altLang="en-US" sz="2000" dirty="0" smtClean="0">
                <a:latin typeface="Helvetica" pitchFamily="34" charset="0"/>
              </a:rPr>
              <a:t>To </a:t>
            </a:r>
            <a:r>
              <a:rPr lang="en-GB" altLang="en-US" sz="2000" dirty="0">
                <a:latin typeface="Helvetica" pitchFamily="34" charset="0"/>
              </a:rPr>
              <a:t>provide a supportive, enjoyable, </a:t>
            </a:r>
            <a:r>
              <a:rPr lang="en-GB" altLang="en-US" sz="2000" dirty="0" smtClean="0">
                <a:latin typeface="Helvetica" pitchFamily="34" charset="0"/>
              </a:rPr>
              <a:t>disciplined and </a:t>
            </a:r>
            <a:r>
              <a:rPr lang="en-GB" altLang="en-US" sz="2000" dirty="0">
                <a:latin typeface="Helvetica" pitchFamily="34" charset="0"/>
              </a:rPr>
              <a:t>quality focused </a:t>
            </a:r>
            <a:r>
              <a:rPr lang="en-GB" altLang="en-US" sz="2000" dirty="0" smtClean="0">
                <a:latin typeface="Helvetica" pitchFamily="34" charset="0"/>
              </a:rPr>
              <a:t>experience </a:t>
            </a:r>
            <a:r>
              <a:rPr lang="en-GB" altLang="en-US" sz="2000" dirty="0">
                <a:latin typeface="Helvetica" pitchFamily="34" charset="0"/>
              </a:rPr>
              <a:t>with </a:t>
            </a:r>
            <a:r>
              <a:rPr lang="en-GB" altLang="en-US" sz="2000" dirty="0" smtClean="0">
                <a:latin typeface="Helvetica" pitchFamily="34" charset="0"/>
              </a:rPr>
              <a:t>Groundwork, through </a:t>
            </a:r>
            <a:r>
              <a:rPr lang="en-GB" altLang="en-US" sz="2000" dirty="0">
                <a:latin typeface="Helvetica" pitchFamily="34" charset="0"/>
              </a:rPr>
              <a:t>stimulating programmes </a:t>
            </a:r>
            <a:r>
              <a:rPr lang="en-GB" altLang="en-US" sz="2000" dirty="0" smtClean="0">
                <a:latin typeface="Helvetica" pitchFamily="34" charset="0"/>
              </a:rPr>
              <a:t>that promote </a:t>
            </a:r>
            <a:r>
              <a:rPr lang="en-GB" altLang="en-US" sz="2000" dirty="0">
                <a:solidFill>
                  <a:srgbClr val="FF0000"/>
                </a:solidFill>
                <a:latin typeface="Helvetica" pitchFamily="34" charset="0"/>
              </a:rPr>
              <a:t>resilience and lifelong </a:t>
            </a:r>
            <a:r>
              <a:rPr lang="en-GB" altLang="en-US" sz="2000" dirty="0" smtClean="0">
                <a:solidFill>
                  <a:srgbClr val="FF0000"/>
                </a:solidFill>
                <a:latin typeface="Helvetica" pitchFamily="34" charset="0"/>
              </a:rPr>
              <a:t>learning.</a:t>
            </a:r>
            <a:endParaRPr lang="en-GB" sz="2000" dirty="0">
              <a:solidFill>
                <a:srgbClr val="FF0000"/>
              </a:solidFill>
              <a:latin typeface="Helvetic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869"/>
            <a:ext cx="1203350" cy="11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58924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43575" y="571774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99639"/>
                </a:solidFill>
                <a:latin typeface="Helvetica" pitchFamily="34" charset="0"/>
              </a:rPr>
              <a:t>groundwork.org.uk/</a:t>
            </a:r>
            <a:r>
              <a:rPr lang="en-GB" sz="2000" b="1" dirty="0" err="1" smtClean="0">
                <a:solidFill>
                  <a:srgbClr val="899639"/>
                </a:solidFill>
                <a:latin typeface="Helvetica" pitchFamily="34" charset="0"/>
              </a:rPr>
              <a:t>clm</a:t>
            </a:r>
            <a:endParaRPr lang="en-GB" sz="2000" dirty="0">
              <a:solidFill>
                <a:srgbClr val="899639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58924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3575" y="571774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99639"/>
                </a:solidFill>
                <a:latin typeface="Helvetica" pitchFamily="34" charset="0"/>
              </a:rPr>
              <a:t>groundwork.org.uk/</a:t>
            </a:r>
            <a:r>
              <a:rPr lang="en-GB" sz="2000" b="1" dirty="0" err="1" smtClean="0">
                <a:solidFill>
                  <a:srgbClr val="899639"/>
                </a:solidFill>
                <a:latin typeface="Helvetica" pitchFamily="34" charset="0"/>
              </a:rPr>
              <a:t>clm</a:t>
            </a:r>
            <a:endParaRPr lang="en-GB" sz="2000" dirty="0">
              <a:solidFill>
                <a:srgbClr val="899639"/>
              </a:solidFill>
              <a:latin typeface="Helvetic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869"/>
            <a:ext cx="1203350" cy="11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1916831"/>
            <a:ext cx="7920880" cy="3222597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/>
              <a:t>Partnership</a:t>
            </a:r>
            <a:r>
              <a:rPr lang="en-GB" b="1" dirty="0" smtClean="0">
                <a:solidFill>
                  <a:srgbClr val="00AE42"/>
                </a:solidFill>
                <a:latin typeface="Helvetica" pitchFamily="34" charset="0"/>
              </a:rPr>
              <a:t>….</a:t>
            </a:r>
            <a:br>
              <a:rPr lang="en-GB" b="1" dirty="0" smtClean="0">
                <a:solidFill>
                  <a:srgbClr val="00AE42"/>
                </a:solidFill>
                <a:latin typeface="Helvetica" pitchFamily="34" charset="0"/>
              </a:rPr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chemeClr val="tx1"/>
                </a:solidFill>
              </a:rPr>
              <a:t>www.groundwork.org.uk.clm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AE42"/>
                </a:solidFill>
                <a:latin typeface="Helvetica" pitchFamily="34" charset="0"/>
              </a:rPr>
              <a:t>About us</a:t>
            </a:r>
            <a:endParaRPr lang="en-GB" dirty="0">
              <a:solidFill>
                <a:srgbClr val="00AE42"/>
              </a:solidFill>
              <a:latin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846" y="2880672"/>
            <a:ext cx="81021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Helvetica" pitchFamily="34" charset="0"/>
              </a:rPr>
              <a:t>We help people </a:t>
            </a:r>
            <a:r>
              <a:rPr lang="en-GB" sz="2000" dirty="0">
                <a:latin typeface="Helvetica" pitchFamily="34" charset="0"/>
              </a:rPr>
              <a:t>and organisations </a:t>
            </a:r>
            <a:r>
              <a:rPr lang="en-GB" sz="2000" dirty="0" smtClean="0">
                <a:latin typeface="Helvetica" pitchFamily="34" charset="0"/>
              </a:rPr>
              <a:t>to: </a:t>
            </a:r>
          </a:p>
          <a:p>
            <a:endParaRPr lang="en-GB" sz="2000" dirty="0"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34" charset="0"/>
              </a:rPr>
              <a:t>C</a:t>
            </a:r>
            <a:r>
              <a:rPr lang="en-GB" sz="2000" dirty="0" smtClean="0">
                <a:latin typeface="Helvetica" pitchFamily="34" charset="0"/>
              </a:rPr>
              <a:t>reate </a:t>
            </a:r>
            <a:r>
              <a:rPr lang="en-GB" sz="2000" dirty="0">
                <a:latin typeface="Helvetica" pitchFamily="34" charset="0"/>
              </a:rPr>
              <a:t>better </a:t>
            </a:r>
            <a:r>
              <a:rPr lang="en-GB" sz="2000" dirty="0" smtClean="0">
                <a:latin typeface="Helvetica" pitchFamily="34" charset="0"/>
              </a:rPr>
              <a:t>neighbourhoods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34" charset="0"/>
              </a:rPr>
              <a:t>B</a:t>
            </a:r>
            <a:r>
              <a:rPr lang="en-GB" sz="2000" dirty="0" smtClean="0">
                <a:latin typeface="Helvetica" pitchFamily="34" charset="0"/>
              </a:rPr>
              <a:t>uild skills </a:t>
            </a:r>
            <a:r>
              <a:rPr lang="en-GB" sz="2000" dirty="0">
                <a:latin typeface="Helvetica" pitchFamily="34" charset="0"/>
              </a:rPr>
              <a:t>and </a:t>
            </a:r>
            <a:r>
              <a:rPr lang="en-GB" sz="2000" dirty="0" smtClean="0">
                <a:latin typeface="Helvetica" pitchFamily="34" charset="0"/>
              </a:rPr>
              <a:t>improve job prospects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34" charset="0"/>
              </a:rPr>
              <a:t>L</a:t>
            </a:r>
            <a:r>
              <a:rPr lang="en-GB" sz="2000" dirty="0" smtClean="0">
                <a:latin typeface="Helvetica" pitchFamily="34" charset="0"/>
              </a:rPr>
              <a:t>ive </a:t>
            </a:r>
            <a:r>
              <a:rPr lang="en-GB" sz="2000" dirty="0">
                <a:latin typeface="Helvetica" pitchFamily="34" charset="0"/>
              </a:rPr>
              <a:t>and work in a </a:t>
            </a:r>
            <a:r>
              <a:rPr lang="en-GB" sz="2000" dirty="0" smtClean="0">
                <a:latin typeface="Helvetica" pitchFamily="34" charset="0"/>
              </a:rPr>
              <a:t>greener way</a:t>
            </a:r>
            <a:endParaRPr lang="en-GB" sz="2000" dirty="0">
              <a:latin typeface="Helvetic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869"/>
            <a:ext cx="1203350" cy="11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6450" y="1412776"/>
            <a:ext cx="8228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Helvetica" pitchFamily="34" charset="0"/>
              </a:rPr>
              <a:t>We’ve been building </a:t>
            </a:r>
            <a:r>
              <a:rPr lang="en-GB" sz="2400" b="1" dirty="0">
                <a:latin typeface="Helvetica" pitchFamily="34" charset="0"/>
              </a:rPr>
              <a:t>more sustainable communities across </a:t>
            </a:r>
            <a:r>
              <a:rPr lang="en-GB" sz="2400" b="1" dirty="0" smtClean="0">
                <a:latin typeface="Helvetica" pitchFamily="34" charset="0"/>
              </a:rPr>
              <a:t>Cheshire, Lancashire and Merseyside since 1983. </a:t>
            </a:r>
          </a:p>
          <a:p>
            <a:endParaRPr lang="en-GB" sz="2400" b="1" dirty="0">
              <a:latin typeface="Helvetica" pitchFamily="34" charset="0"/>
            </a:endParaRPr>
          </a:p>
        </p:txBody>
      </p:sp>
      <p:pic>
        <p:nvPicPr>
          <p:cNvPr id="5125" name="Picture 5" descr="C:\Users\jeff.mcmaster\Documents\20150529_111347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14957" r="6566" b="6718"/>
          <a:stretch/>
        </p:blipFill>
        <p:spPr bwMode="auto">
          <a:xfrm>
            <a:off x="6861963" y="4196361"/>
            <a:ext cx="2246739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ff.mcmaster\Documents\wpt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3"/>
          <a:stretch/>
        </p:blipFill>
        <p:spPr bwMode="auto">
          <a:xfrm>
            <a:off x="6861963" y="5399508"/>
            <a:ext cx="2246739" cy="11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b="12860"/>
          <a:stretch/>
        </p:blipFill>
        <p:spPr bwMode="auto">
          <a:xfrm>
            <a:off x="4567925" y="5399508"/>
            <a:ext cx="2267744" cy="11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06" descr="News Articl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15124" b="8999"/>
          <a:stretch/>
        </p:blipFill>
        <p:spPr bwMode="auto">
          <a:xfrm>
            <a:off x="2239340" y="5420399"/>
            <a:ext cx="2267676" cy="11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280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45"/>
            <a:ext cx="8928992" cy="24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5052"/>
            <a:ext cx="9036496" cy="15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188640"/>
            <a:ext cx="65468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FD4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FD4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FD4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FD4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FD4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FD4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FD4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FD4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FD4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kern="0" dirty="0" smtClean="0">
                <a:solidFill>
                  <a:srgbClr val="00AE4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971600" y="1165222"/>
            <a:ext cx="78488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Landscape Design and </a:t>
            </a:r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Build</a:t>
            </a:r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3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Business </a:t>
            </a:r>
            <a:endParaRPr lang="en-GB" sz="3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Community</a:t>
            </a:r>
            <a:endParaRPr lang="en-GB" sz="3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Employment </a:t>
            </a:r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Skills</a:t>
            </a:r>
            <a:endParaRPr lang="en-GB" sz="3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90+ staff working across 4 key hubs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Charity with £4million</a:t>
            </a:r>
            <a:r>
              <a:rPr lang="en-GB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 turnover</a:t>
            </a:r>
          </a:p>
          <a:p>
            <a:endParaRPr lang="en-GB" sz="2000" b="1" dirty="0" smtClean="0">
              <a:latin typeface="Calibri" panose="020F0502020204030204" pitchFamily="34" charset="0"/>
            </a:endParaRPr>
          </a:p>
          <a:p>
            <a:endParaRPr lang="en-GB" sz="2000" b="1" dirty="0" smtClean="0"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54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/>
              <a:t>Key Partners / Funders</a:t>
            </a:r>
            <a:r>
              <a:rPr lang="en-GB" b="1" dirty="0" smtClean="0">
                <a:solidFill>
                  <a:srgbClr val="00AE42"/>
                </a:solidFill>
                <a:latin typeface="Helvetica" pitchFamily="34" charset="0"/>
              </a:rPr>
              <a:t> </a:t>
            </a:r>
            <a:endParaRPr lang="en-GB" dirty="0">
              <a:solidFill>
                <a:srgbClr val="00AE42"/>
              </a:solidFill>
              <a:latin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764" y="2564904"/>
            <a:ext cx="8102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AE42"/>
              </a:solidFill>
              <a:latin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58924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3575" y="571774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99639"/>
                </a:solidFill>
                <a:latin typeface="Helvetica" pitchFamily="34" charset="0"/>
              </a:rPr>
              <a:t>groundwork.org.uk/</a:t>
            </a:r>
            <a:r>
              <a:rPr lang="en-GB" sz="2000" b="1" dirty="0" err="1" smtClean="0">
                <a:solidFill>
                  <a:srgbClr val="899639"/>
                </a:solidFill>
                <a:latin typeface="Helvetica" pitchFamily="34" charset="0"/>
              </a:rPr>
              <a:t>clm</a:t>
            </a:r>
            <a:endParaRPr lang="en-GB" sz="2000" dirty="0">
              <a:solidFill>
                <a:srgbClr val="899639"/>
              </a:solidFill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1" y="1556792"/>
            <a:ext cx="8228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00AE42"/>
              </a:solidFill>
              <a:latin typeface="Helvetic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869"/>
            <a:ext cx="1203350" cy="11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4764" y="1268760"/>
            <a:ext cx="8102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en-GB" sz="2000" b="1" dirty="0" smtClean="0">
              <a:solidFill>
                <a:srgbClr val="899639"/>
              </a:solidFill>
              <a:latin typeface="Helvetica" pitchFamily="34" charset="0"/>
            </a:endParaRPr>
          </a:p>
          <a:p>
            <a:pPr>
              <a:buFontTx/>
              <a:buNone/>
              <a:defRPr/>
            </a:pPr>
            <a:endParaRPr lang="en-GB" sz="2000" b="1" dirty="0">
              <a:solidFill>
                <a:srgbClr val="899639"/>
              </a:solidFill>
              <a:latin typeface="Helvetica" pitchFamily="34" charset="0"/>
            </a:endParaRPr>
          </a:p>
          <a:p>
            <a:pPr>
              <a:buFontTx/>
              <a:buNone/>
              <a:defRPr/>
            </a:pPr>
            <a:r>
              <a:rPr lang="en-GB" sz="2000" b="1" dirty="0" smtClean="0">
                <a:solidFill>
                  <a:srgbClr val="899639"/>
                </a:solidFill>
                <a:latin typeface="Helvetica" pitchFamily="34" charset="0"/>
              </a:rPr>
              <a:t>   </a:t>
            </a:r>
          </a:p>
          <a:p>
            <a:pPr>
              <a:buFontTx/>
              <a:buNone/>
              <a:defRPr/>
            </a:pPr>
            <a:endParaRPr lang="en-GB" sz="2000" dirty="0">
              <a:solidFill>
                <a:srgbClr val="00AE42"/>
              </a:solidFill>
              <a:latin typeface="Helvetic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" y="1764090"/>
            <a:ext cx="952500" cy="100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75002"/>
            <a:ext cx="1440160" cy="8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51" y="1901512"/>
            <a:ext cx="864096" cy="7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tse4.mm.bing.net/th?id=OIP.M2021d037ae28b637b17585e97488e917H0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81" y="1664687"/>
            <a:ext cx="1419007" cy="15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01512"/>
            <a:ext cx="1572766" cy="71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tse4.mm.bing.net/th?id=OIP.Mbbbc89703973b3f6028b3eef9cb7851fH0&amp;pid=15.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4" y="2824035"/>
            <a:ext cx="1728192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e1.mm.bing.net/th?id=OIP.M9cda19c829bbbe28b4673e23aca4a252H0&amp;pid=15.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57" y="2909834"/>
            <a:ext cx="1471430" cy="6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e2.mm.bing.net/th?id=OIP.M433f12b73d490cecbb1cd73c7d3312e4o0&amp;pid=15.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87" y="1918086"/>
            <a:ext cx="152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21" y="2824035"/>
            <a:ext cx="1185036" cy="90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63" y="2839248"/>
            <a:ext cx="1944778" cy="116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24" y="4275877"/>
            <a:ext cx="1904897" cy="4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21" y="3886072"/>
            <a:ext cx="2329773" cy="57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48900"/>
            <a:ext cx="1140718" cy="11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51" y="3033734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89" y="5100976"/>
            <a:ext cx="1328936" cy="89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03" y="4953696"/>
            <a:ext cx="989037" cy="9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http://tse1.mm.bing.net/th?id=OIP.M2872771880b4bd6cf4187d46edb13a4do0&amp;pid=15.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55" y="4627479"/>
            <a:ext cx="1137692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3" y="3894708"/>
            <a:ext cx="1717818" cy="1155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35" y="4645384"/>
            <a:ext cx="1084484" cy="885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72" y="4956089"/>
            <a:ext cx="1220302" cy="8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0" y="0"/>
            <a:ext cx="9157889" cy="389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4868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Landscape </a:t>
            </a:r>
            <a:r>
              <a:rPr lang="en-GB" sz="4400" dirty="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D</a:t>
            </a:r>
            <a:r>
              <a:rPr lang="en-GB" sz="4400" dirty="0" smtClean="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esign &amp; Build</a:t>
            </a:r>
            <a:endParaRPr lang="en-GB" sz="4400" dirty="0">
              <a:solidFill>
                <a:schemeClr val="bg1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endParaRPr lang="en-GB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57" y="372711"/>
            <a:ext cx="1225092" cy="1400105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b="1313"/>
          <a:stretch/>
        </p:blipFill>
        <p:spPr bwMode="auto">
          <a:xfrm>
            <a:off x="-108520" y="3866969"/>
            <a:ext cx="3960440" cy="309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"/>
          <a:stretch/>
        </p:blipFill>
        <p:spPr bwMode="auto">
          <a:xfrm>
            <a:off x="5148064" y="3894075"/>
            <a:ext cx="4104456" cy="30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0" y="3894075"/>
            <a:ext cx="1312874" cy="15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jeff.mcmaster\Documents\Bpool Conservation Team 2 M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/>
          <a:stretch/>
        </p:blipFill>
        <p:spPr bwMode="auto">
          <a:xfrm>
            <a:off x="3851920" y="5445223"/>
            <a:ext cx="13203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5714"/>
          <a:stretch/>
        </p:blipFill>
        <p:spPr>
          <a:xfrm>
            <a:off x="7866512" y="3887711"/>
            <a:ext cx="1314000" cy="15048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27163"/>
          <a:stretch/>
        </p:blipFill>
        <p:spPr>
          <a:xfrm>
            <a:off x="2543150" y="5445224"/>
            <a:ext cx="1267935" cy="15048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10717" r="33873"/>
          <a:stretch/>
        </p:blipFill>
        <p:spPr bwMode="auto">
          <a:xfrm>
            <a:off x="-116714" y="3891311"/>
            <a:ext cx="1314000" cy="149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628800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Landscape Design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Landscape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uild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Landscape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38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b="1313"/>
          <a:stretch/>
        </p:blipFill>
        <p:spPr bwMode="auto">
          <a:xfrm>
            <a:off x="-108520" y="3866969"/>
            <a:ext cx="3960440" cy="309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"/>
          <a:stretch/>
        </p:blipFill>
        <p:spPr bwMode="auto">
          <a:xfrm>
            <a:off x="5148064" y="3894075"/>
            <a:ext cx="4104456" cy="30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0" y="3894075"/>
            <a:ext cx="1312874" cy="15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jeff.mcmaster\Documents\Bpool Conservation Team 2 M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/>
          <a:stretch/>
        </p:blipFill>
        <p:spPr bwMode="auto">
          <a:xfrm>
            <a:off x="3851920" y="5445223"/>
            <a:ext cx="13203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0" y="0"/>
            <a:ext cx="9157889" cy="389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4868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Sustainable Communities</a:t>
            </a:r>
            <a:endParaRPr lang="en-GB" sz="4400" dirty="0">
              <a:solidFill>
                <a:schemeClr val="bg1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endParaRPr lang="en-GB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57" y="372711"/>
            <a:ext cx="1225092" cy="14001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342" y="1479590"/>
            <a:ext cx="7178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Improving Health &amp; 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Connecting communities with Green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Developing Young People as Active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Tackling Fuel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Heritage Specialist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9" y="0"/>
            <a:ext cx="9157889" cy="389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4868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Sustainable Business</a:t>
            </a:r>
            <a:endParaRPr lang="en-GB" sz="4400" dirty="0">
              <a:solidFill>
                <a:schemeClr val="bg1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endParaRPr lang="en-GB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57" y="372711"/>
            <a:ext cx="1225092" cy="1400105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b="1313"/>
          <a:stretch/>
        </p:blipFill>
        <p:spPr bwMode="auto">
          <a:xfrm>
            <a:off x="-108520" y="3866969"/>
            <a:ext cx="3960440" cy="309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"/>
          <a:stretch/>
        </p:blipFill>
        <p:spPr bwMode="auto">
          <a:xfrm>
            <a:off x="5148064" y="3894075"/>
            <a:ext cx="4104456" cy="30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0" y="3894075"/>
            <a:ext cx="1312874" cy="15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jeff.mcmaster\Documents\Bpool Conservation Team 2 M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/>
          <a:stretch/>
        </p:blipFill>
        <p:spPr bwMode="auto">
          <a:xfrm>
            <a:off x="3851920" y="5445223"/>
            <a:ext cx="13203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5714"/>
          <a:stretch/>
        </p:blipFill>
        <p:spPr>
          <a:xfrm>
            <a:off x="7866512" y="3887711"/>
            <a:ext cx="1314000" cy="15048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27163"/>
          <a:stretch/>
        </p:blipFill>
        <p:spPr>
          <a:xfrm>
            <a:off x="2543150" y="5445224"/>
            <a:ext cx="1267935" cy="15048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10717" r="33873"/>
          <a:stretch/>
        </p:blipFill>
        <p:spPr bwMode="auto">
          <a:xfrm>
            <a:off x="-116714" y="3891311"/>
            <a:ext cx="1314000" cy="149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947" y="1282598"/>
            <a:ext cx="7900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 and Training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Project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Management and </a:t>
            </a: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Implementation</a:t>
            </a:r>
            <a:endParaRPr lang="en-GB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0" y="0"/>
            <a:ext cx="9157889" cy="389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436" y="404877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Employment &amp; Skills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latin typeface="Helvetica" pitchFamily="34" charset="0"/>
              </a:rPr>
              <a:t>Team </a:t>
            </a:r>
            <a:r>
              <a:rPr lang="en-GB" sz="2400" b="1" dirty="0">
                <a:latin typeface="Helvetica" pitchFamily="34" charset="0"/>
              </a:rPr>
              <a:t>Based Personal Development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Helvetica" pitchFamily="34" charset="0"/>
              </a:rPr>
              <a:t>Information Advice &amp; Guidance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Helvetica" pitchFamily="34" charset="0"/>
              </a:rPr>
              <a:t>Achievement Coaching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Helvetica" pitchFamily="34" charset="0"/>
              </a:rPr>
              <a:t>Pre-Employment Support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Helvetica" pitchFamily="34" charset="0"/>
              </a:rPr>
              <a:t>Alternative Education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Helvetica" pitchFamily="34" charset="0"/>
              </a:rPr>
              <a:t>Vocational Education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57" y="372711"/>
            <a:ext cx="1225092" cy="1400105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b="1313"/>
          <a:stretch/>
        </p:blipFill>
        <p:spPr bwMode="auto">
          <a:xfrm>
            <a:off x="-108520" y="3866969"/>
            <a:ext cx="3960440" cy="309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"/>
          <a:stretch/>
        </p:blipFill>
        <p:spPr bwMode="auto">
          <a:xfrm>
            <a:off x="5148064" y="3894075"/>
            <a:ext cx="4104456" cy="30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0" y="3894075"/>
            <a:ext cx="1312874" cy="15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jeff.mcmaster\Documents\Bpool Conservation Team 2 M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/>
          <a:stretch/>
        </p:blipFill>
        <p:spPr bwMode="auto">
          <a:xfrm>
            <a:off x="3851920" y="5445223"/>
            <a:ext cx="13203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5714"/>
          <a:stretch/>
        </p:blipFill>
        <p:spPr>
          <a:xfrm>
            <a:off x="7866512" y="3887711"/>
            <a:ext cx="1314000" cy="15048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27163"/>
          <a:stretch/>
        </p:blipFill>
        <p:spPr>
          <a:xfrm>
            <a:off x="2543150" y="5445224"/>
            <a:ext cx="1267935" cy="15048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10717" r="33873"/>
          <a:stretch/>
        </p:blipFill>
        <p:spPr bwMode="auto">
          <a:xfrm>
            <a:off x="-116714" y="3891311"/>
            <a:ext cx="1314000" cy="149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0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299</Words>
  <Application>Microsoft Office PowerPoint</Application>
  <PresentationFormat>On-screen Show (4:3)</PresentationFormat>
  <Paragraphs>77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Office Theme</vt:lpstr>
      <vt:lpstr>PowerPoint Presentation</vt:lpstr>
      <vt:lpstr>About us</vt:lpstr>
      <vt:lpstr>PowerPoint Presentation</vt:lpstr>
      <vt:lpstr>PowerPoint Presentation</vt:lpstr>
      <vt:lpstr>Key Partners / Funders </vt:lpstr>
      <vt:lpstr>PowerPoint Presentation</vt:lpstr>
      <vt:lpstr>PowerPoint Presentation</vt:lpstr>
      <vt:lpstr>PowerPoint Presentation</vt:lpstr>
      <vt:lpstr>PowerPoint Presentation</vt:lpstr>
      <vt:lpstr>Employment &amp; Skills </vt:lpstr>
      <vt:lpstr>Partnership….   www.groundwork.org.uk.clm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McMaster</dc:creator>
  <cp:lastModifiedBy>Colin Greenhalgh</cp:lastModifiedBy>
  <cp:revision>159</cp:revision>
  <cp:lastPrinted>2015-09-30T07:28:36Z</cp:lastPrinted>
  <dcterms:created xsi:type="dcterms:W3CDTF">2015-06-04T07:29:25Z</dcterms:created>
  <dcterms:modified xsi:type="dcterms:W3CDTF">2015-10-20T09:43:37Z</dcterms:modified>
</cp:coreProperties>
</file>