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6" r:id="rId3"/>
    <p:sldMasterId id="2147483667" r:id="rId4"/>
  </p:sldMasterIdLst>
  <p:notesMasterIdLst>
    <p:notesMasterId r:id="rId25"/>
  </p:notesMasterIdLst>
  <p:handoutMasterIdLst>
    <p:handoutMasterId r:id="rId26"/>
  </p:handoutMasterIdLst>
  <p:sldIdLst>
    <p:sldId id="417" r:id="rId5"/>
    <p:sldId id="456" r:id="rId6"/>
    <p:sldId id="388" r:id="rId7"/>
    <p:sldId id="432" r:id="rId8"/>
    <p:sldId id="434" r:id="rId9"/>
    <p:sldId id="436" r:id="rId10"/>
    <p:sldId id="444" r:id="rId11"/>
    <p:sldId id="445" r:id="rId12"/>
    <p:sldId id="450" r:id="rId13"/>
    <p:sldId id="460" r:id="rId14"/>
    <p:sldId id="459" r:id="rId15"/>
    <p:sldId id="446" r:id="rId16"/>
    <p:sldId id="447" r:id="rId17"/>
    <p:sldId id="448" r:id="rId18"/>
    <p:sldId id="449" r:id="rId19"/>
    <p:sldId id="451" r:id="rId20"/>
    <p:sldId id="452" r:id="rId21"/>
    <p:sldId id="453" r:id="rId22"/>
    <p:sldId id="454" r:id="rId23"/>
    <p:sldId id="455" r:id="rId24"/>
  </p:sldIdLst>
  <p:sldSz cx="9144000" cy="6858000" type="screen4x3"/>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EF4035"/>
    <a:srgbClr val="FEC12D"/>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98" autoAdjust="0"/>
  </p:normalViewPr>
  <p:slideViewPr>
    <p:cSldViewPr>
      <p:cViewPr varScale="1">
        <p:scale>
          <a:sx n="99" d="100"/>
          <a:sy n="99" d="100"/>
        </p:scale>
        <p:origin x="-19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B8ABF-E459-4657-963E-DB581F72C6F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85843F6-0C26-4C83-95BB-3D0A755A5E2C}">
      <dgm:prSet phldrT="[Text]"/>
      <dgm:spPr/>
      <dgm:t>
        <a:bodyPr/>
        <a:lstStyle/>
        <a:p>
          <a:r>
            <a:rPr lang="en-GB" dirty="0" smtClean="0">
              <a:solidFill>
                <a:srgbClr val="666666"/>
              </a:solidFill>
              <a:latin typeface="+mj-lt"/>
            </a:rPr>
            <a:t>Society</a:t>
          </a:r>
          <a:endParaRPr lang="en-GB" dirty="0">
            <a:solidFill>
              <a:srgbClr val="666666"/>
            </a:solidFill>
            <a:latin typeface="+mj-lt"/>
          </a:endParaRPr>
        </a:p>
      </dgm:t>
    </dgm:pt>
    <dgm:pt modelId="{6605A5CF-5393-40BC-9A13-2C9494D4FF08}" type="parTrans" cxnId="{D4100FDD-73D5-4368-8B81-249B6A5A63FF}">
      <dgm:prSet/>
      <dgm:spPr/>
      <dgm:t>
        <a:bodyPr/>
        <a:lstStyle/>
        <a:p>
          <a:endParaRPr lang="en-GB"/>
        </a:p>
      </dgm:t>
    </dgm:pt>
    <dgm:pt modelId="{FEE64209-0731-4FF1-B434-C42E19DD6B99}" type="sibTrans" cxnId="{D4100FDD-73D5-4368-8B81-249B6A5A63FF}">
      <dgm:prSet/>
      <dgm:spPr/>
      <dgm:t>
        <a:bodyPr/>
        <a:lstStyle/>
        <a:p>
          <a:endParaRPr lang="en-GB"/>
        </a:p>
      </dgm:t>
    </dgm:pt>
    <dgm:pt modelId="{C7000FC8-B3BC-4A0A-A7D5-70AC38E208B9}">
      <dgm:prSet phldrT="[Text]"/>
      <dgm:spPr/>
      <dgm:t>
        <a:bodyPr/>
        <a:lstStyle/>
        <a:p>
          <a:r>
            <a:rPr lang="en-GB" dirty="0" smtClean="0">
              <a:latin typeface="+mj-lt"/>
            </a:rPr>
            <a:t>Education</a:t>
          </a:r>
          <a:endParaRPr lang="en-GB" dirty="0">
            <a:latin typeface="+mj-lt"/>
          </a:endParaRPr>
        </a:p>
      </dgm:t>
    </dgm:pt>
    <dgm:pt modelId="{E85604DA-D4D1-41A6-8EB2-46D79C997C5B}" type="parTrans" cxnId="{641D5770-5033-4049-A1FC-0EE0FC7A9B2E}">
      <dgm:prSet/>
      <dgm:spPr/>
      <dgm:t>
        <a:bodyPr/>
        <a:lstStyle/>
        <a:p>
          <a:endParaRPr lang="en-GB"/>
        </a:p>
      </dgm:t>
    </dgm:pt>
    <dgm:pt modelId="{B92A5522-9333-4CF7-B5D9-ED88BC5E9833}" type="sibTrans" cxnId="{641D5770-5033-4049-A1FC-0EE0FC7A9B2E}">
      <dgm:prSet/>
      <dgm:spPr/>
      <dgm:t>
        <a:bodyPr/>
        <a:lstStyle/>
        <a:p>
          <a:endParaRPr lang="en-GB"/>
        </a:p>
      </dgm:t>
    </dgm:pt>
    <dgm:pt modelId="{25A959E2-C02B-4437-B365-C7052AFA16D0}">
      <dgm:prSet phldrT="[Text]"/>
      <dgm:spPr/>
      <dgm:t>
        <a:bodyPr/>
        <a:lstStyle/>
        <a:p>
          <a:r>
            <a:rPr lang="en-GB" dirty="0" smtClean="0">
              <a:latin typeface="+mj-lt"/>
            </a:rPr>
            <a:t>Social Work</a:t>
          </a:r>
          <a:endParaRPr lang="en-GB" dirty="0">
            <a:latin typeface="+mj-lt"/>
          </a:endParaRPr>
        </a:p>
      </dgm:t>
    </dgm:pt>
    <dgm:pt modelId="{C3D49B5B-AFED-4BAD-90BC-36DD951D0B8F}" type="parTrans" cxnId="{CF4B146B-47ED-4513-86CA-281AB55FA1C8}">
      <dgm:prSet/>
      <dgm:spPr/>
      <dgm:t>
        <a:bodyPr/>
        <a:lstStyle/>
        <a:p>
          <a:endParaRPr lang="en-GB"/>
        </a:p>
      </dgm:t>
    </dgm:pt>
    <dgm:pt modelId="{41FCDF16-1F9F-4008-B2BE-86484F95B2DF}" type="sibTrans" cxnId="{CF4B146B-47ED-4513-86CA-281AB55FA1C8}">
      <dgm:prSet/>
      <dgm:spPr/>
      <dgm:t>
        <a:bodyPr/>
        <a:lstStyle/>
        <a:p>
          <a:endParaRPr lang="en-GB"/>
        </a:p>
      </dgm:t>
    </dgm:pt>
    <dgm:pt modelId="{24E957F7-85AE-4DC4-8526-B606B46915C8}">
      <dgm:prSet phldrT="[Text]"/>
      <dgm:spPr/>
      <dgm:t>
        <a:bodyPr/>
        <a:lstStyle/>
        <a:p>
          <a:r>
            <a:rPr lang="en-GB" dirty="0" smtClean="0">
              <a:latin typeface="+mj-lt"/>
            </a:rPr>
            <a:t>Mental and Physical Health</a:t>
          </a:r>
          <a:endParaRPr lang="en-GB" dirty="0">
            <a:latin typeface="+mj-lt"/>
          </a:endParaRPr>
        </a:p>
      </dgm:t>
    </dgm:pt>
    <dgm:pt modelId="{15F87039-3D8A-4B99-B164-E3AE66B51A84}" type="parTrans" cxnId="{35B1FA1F-9820-4DFE-9D92-805B7185E8D5}">
      <dgm:prSet/>
      <dgm:spPr/>
      <dgm:t>
        <a:bodyPr/>
        <a:lstStyle/>
        <a:p>
          <a:endParaRPr lang="en-GB"/>
        </a:p>
      </dgm:t>
    </dgm:pt>
    <dgm:pt modelId="{90ECA10C-7F05-4299-8B66-F1621412B8DB}" type="sibTrans" cxnId="{35B1FA1F-9820-4DFE-9D92-805B7185E8D5}">
      <dgm:prSet/>
      <dgm:spPr/>
      <dgm:t>
        <a:bodyPr/>
        <a:lstStyle/>
        <a:p>
          <a:endParaRPr lang="en-GB"/>
        </a:p>
      </dgm:t>
    </dgm:pt>
    <dgm:pt modelId="{F16BD682-9A42-4354-8123-664B421B4B3F}">
      <dgm:prSet phldrT="[Text]"/>
      <dgm:spPr/>
      <dgm:t>
        <a:bodyPr/>
        <a:lstStyle/>
        <a:p>
          <a:r>
            <a:rPr lang="en-GB" dirty="0" smtClean="0">
              <a:latin typeface="+mj-lt"/>
            </a:rPr>
            <a:t>Justice system</a:t>
          </a:r>
          <a:endParaRPr lang="en-GB" dirty="0">
            <a:latin typeface="+mj-lt"/>
          </a:endParaRPr>
        </a:p>
      </dgm:t>
    </dgm:pt>
    <dgm:pt modelId="{0478A769-5860-450D-AA25-5B0A33BFE302}" type="parTrans" cxnId="{56375C35-AB59-4D44-AEE0-A0DAC82C0604}">
      <dgm:prSet/>
      <dgm:spPr/>
      <dgm:t>
        <a:bodyPr/>
        <a:lstStyle/>
        <a:p>
          <a:endParaRPr lang="en-GB"/>
        </a:p>
      </dgm:t>
    </dgm:pt>
    <dgm:pt modelId="{F4F6F58F-863E-443B-BBB4-BE78CC0134BB}" type="sibTrans" cxnId="{56375C35-AB59-4D44-AEE0-A0DAC82C0604}">
      <dgm:prSet/>
      <dgm:spPr/>
      <dgm:t>
        <a:bodyPr/>
        <a:lstStyle/>
        <a:p>
          <a:endParaRPr lang="en-GB"/>
        </a:p>
      </dgm:t>
    </dgm:pt>
    <dgm:pt modelId="{1FE2528E-F7DC-4901-9623-1FA2A522CAE6}" type="pres">
      <dgm:prSet presAssocID="{9B4B8ABF-E459-4657-963E-DB581F72C6F8}" presName="diagram" presStyleCnt="0">
        <dgm:presLayoutVars>
          <dgm:chMax val="1"/>
          <dgm:dir/>
          <dgm:animLvl val="ctr"/>
          <dgm:resizeHandles val="exact"/>
        </dgm:presLayoutVars>
      </dgm:prSet>
      <dgm:spPr/>
      <dgm:t>
        <a:bodyPr/>
        <a:lstStyle/>
        <a:p>
          <a:endParaRPr lang="en-GB"/>
        </a:p>
      </dgm:t>
    </dgm:pt>
    <dgm:pt modelId="{C1FD7350-203F-4E4B-849D-62F65C725DA4}" type="pres">
      <dgm:prSet presAssocID="{9B4B8ABF-E459-4657-963E-DB581F72C6F8}" presName="matrix" presStyleCnt="0"/>
      <dgm:spPr/>
    </dgm:pt>
    <dgm:pt modelId="{946890EF-7ACB-4C9E-8D9D-3781645EB947}" type="pres">
      <dgm:prSet presAssocID="{9B4B8ABF-E459-4657-963E-DB581F72C6F8}" presName="tile1" presStyleLbl="node1" presStyleIdx="0" presStyleCnt="4"/>
      <dgm:spPr/>
      <dgm:t>
        <a:bodyPr/>
        <a:lstStyle/>
        <a:p>
          <a:endParaRPr lang="en-GB"/>
        </a:p>
      </dgm:t>
    </dgm:pt>
    <dgm:pt modelId="{0A99BA6A-8101-45F8-AA9C-7F891AB26BDC}" type="pres">
      <dgm:prSet presAssocID="{9B4B8ABF-E459-4657-963E-DB581F72C6F8}" presName="tile1text" presStyleLbl="node1" presStyleIdx="0" presStyleCnt="4">
        <dgm:presLayoutVars>
          <dgm:chMax val="0"/>
          <dgm:chPref val="0"/>
          <dgm:bulletEnabled val="1"/>
        </dgm:presLayoutVars>
      </dgm:prSet>
      <dgm:spPr/>
      <dgm:t>
        <a:bodyPr/>
        <a:lstStyle/>
        <a:p>
          <a:endParaRPr lang="en-GB"/>
        </a:p>
      </dgm:t>
    </dgm:pt>
    <dgm:pt modelId="{1C9E106E-69F5-4229-BFB6-C18CC286E5EE}" type="pres">
      <dgm:prSet presAssocID="{9B4B8ABF-E459-4657-963E-DB581F72C6F8}" presName="tile2" presStyleLbl="node1" presStyleIdx="1" presStyleCnt="4"/>
      <dgm:spPr/>
      <dgm:t>
        <a:bodyPr/>
        <a:lstStyle/>
        <a:p>
          <a:endParaRPr lang="en-GB"/>
        </a:p>
      </dgm:t>
    </dgm:pt>
    <dgm:pt modelId="{279CBBAC-600D-4167-967E-B5DFA070CB55}" type="pres">
      <dgm:prSet presAssocID="{9B4B8ABF-E459-4657-963E-DB581F72C6F8}" presName="tile2text" presStyleLbl="node1" presStyleIdx="1" presStyleCnt="4">
        <dgm:presLayoutVars>
          <dgm:chMax val="0"/>
          <dgm:chPref val="0"/>
          <dgm:bulletEnabled val="1"/>
        </dgm:presLayoutVars>
      </dgm:prSet>
      <dgm:spPr/>
      <dgm:t>
        <a:bodyPr/>
        <a:lstStyle/>
        <a:p>
          <a:endParaRPr lang="en-GB"/>
        </a:p>
      </dgm:t>
    </dgm:pt>
    <dgm:pt modelId="{6B181067-6E71-4DFB-B6BF-A9130A4AB77B}" type="pres">
      <dgm:prSet presAssocID="{9B4B8ABF-E459-4657-963E-DB581F72C6F8}" presName="tile3" presStyleLbl="node1" presStyleIdx="2" presStyleCnt="4"/>
      <dgm:spPr/>
      <dgm:t>
        <a:bodyPr/>
        <a:lstStyle/>
        <a:p>
          <a:endParaRPr lang="en-GB"/>
        </a:p>
      </dgm:t>
    </dgm:pt>
    <dgm:pt modelId="{0426E759-5C95-441E-A474-71500CFA9DE4}" type="pres">
      <dgm:prSet presAssocID="{9B4B8ABF-E459-4657-963E-DB581F72C6F8}" presName="tile3text" presStyleLbl="node1" presStyleIdx="2" presStyleCnt="4">
        <dgm:presLayoutVars>
          <dgm:chMax val="0"/>
          <dgm:chPref val="0"/>
          <dgm:bulletEnabled val="1"/>
        </dgm:presLayoutVars>
      </dgm:prSet>
      <dgm:spPr/>
      <dgm:t>
        <a:bodyPr/>
        <a:lstStyle/>
        <a:p>
          <a:endParaRPr lang="en-GB"/>
        </a:p>
      </dgm:t>
    </dgm:pt>
    <dgm:pt modelId="{06079549-0987-41D0-BDB7-D0CD6E40C13E}" type="pres">
      <dgm:prSet presAssocID="{9B4B8ABF-E459-4657-963E-DB581F72C6F8}" presName="tile4" presStyleLbl="node1" presStyleIdx="3" presStyleCnt="4"/>
      <dgm:spPr/>
      <dgm:t>
        <a:bodyPr/>
        <a:lstStyle/>
        <a:p>
          <a:endParaRPr lang="en-GB"/>
        </a:p>
      </dgm:t>
    </dgm:pt>
    <dgm:pt modelId="{44FEB222-504A-43C0-BCA5-670F18669142}" type="pres">
      <dgm:prSet presAssocID="{9B4B8ABF-E459-4657-963E-DB581F72C6F8}" presName="tile4text" presStyleLbl="node1" presStyleIdx="3" presStyleCnt="4">
        <dgm:presLayoutVars>
          <dgm:chMax val="0"/>
          <dgm:chPref val="0"/>
          <dgm:bulletEnabled val="1"/>
        </dgm:presLayoutVars>
      </dgm:prSet>
      <dgm:spPr/>
      <dgm:t>
        <a:bodyPr/>
        <a:lstStyle/>
        <a:p>
          <a:endParaRPr lang="en-GB"/>
        </a:p>
      </dgm:t>
    </dgm:pt>
    <dgm:pt modelId="{32D15C57-CEA5-4BE2-842F-4928C41C1EE6}" type="pres">
      <dgm:prSet presAssocID="{9B4B8ABF-E459-4657-963E-DB581F72C6F8}" presName="centerTile" presStyleLbl="fgShp" presStyleIdx="0" presStyleCnt="1">
        <dgm:presLayoutVars>
          <dgm:chMax val="0"/>
          <dgm:chPref val="0"/>
        </dgm:presLayoutVars>
      </dgm:prSet>
      <dgm:spPr/>
      <dgm:t>
        <a:bodyPr/>
        <a:lstStyle/>
        <a:p>
          <a:endParaRPr lang="en-GB"/>
        </a:p>
      </dgm:t>
    </dgm:pt>
  </dgm:ptLst>
  <dgm:cxnLst>
    <dgm:cxn modelId="{509FDFA0-C6BA-4F20-803C-62624348CCDE}" type="presOf" srcId="{F16BD682-9A42-4354-8123-664B421B4B3F}" destId="{06079549-0987-41D0-BDB7-D0CD6E40C13E}" srcOrd="0" destOrd="0" presId="urn:microsoft.com/office/officeart/2005/8/layout/matrix1"/>
    <dgm:cxn modelId="{1D509845-644A-4552-889E-2447FDBBF1CD}" type="presOf" srcId="{25A959E2-C02B-4437-B365-C7052AFA16D0}" destId="{1C9E106E-69F5-4229-BFB6-C18CC286E5EE}" srcOrd="0" destOrd="0" presId="urn:microsoft.com/office/officeart/2005/8/layout/matrix1"/>
    <dgm:cxn modelId="{9543D534-5630-4EF5-8495-AC02B1643855}" type="presOf" srcId="{685843F6-0C26-4C83-95BB-3D0A755A5E2C}" destId="{32D15C57-CEA5-4BE2-842F-4928C41C1EE6}" srcOrd="0" destOrd="0" presId="urn:microsoft.com/office/officeart/2005/8/layout/matrix1"/>
    <dgm:cxn modelId="{A95531A6-F6E0-4784-9C6F-E8D4B428062F}" type="presOf" srcId="{24E957F7-85AE-4DC4-8526-B606B46915C8}" destId="{6B181067-6E71-4DFB-B6BF-A9130A4AB77B}" srcOrd="0" destOrd="0" presId="urn:microsoft.com/office/officeart/2005/8/layout/matrix1"/>
    <dgm:cxn modelId="{B86781E9-330F-4A69-8691-1CEFCE475B79}" type="presOf" srcId="{9B4B8ABF-E459-4657-963E-DB581F72C6F8}" destId="{1FE2528E-F7DC-4901-9623-1FA2A522CAE6}" srcOrd="0" destOrd="0" presId="urn:microsoft.com/office/officeart/2005/8/layout/matrix1"/>
    <dgm:cxn modelId="{22321463-BD80-4003-9ED2-54CE68CE8D90}" type="presOf" srcId="{F16BD682-9A42-4354-8123-664B421B4B3F}" destId="{44FEB222-504A-43C0-BCA5-670F18669142}" srcOrd="1" destOrd="0" presId="urn:microsoft.com/office/officeart/2005/8/layout/matrix1"/>
    <dgm:cxn modelId="{35B1FA1F-9820-4DFE-9D92-805B7185E8D5}" srcId="{685843F6-0C26-4C83-95BB-3D0A755A5E2C}" destId="{24E957F7-85AE-4DC4-8526-B606B46915C8}" srcOrd="2" destOrd="0" parTransId="{15F87039-3D8A-4B99-B164-E3AE66B51A84}" sibTransId="{90ECA10C-7F05-4299-8B66-F1621412B8DB}"/>
    <dgm:cxn modelId="{5DC88E80-E2CD-4B27-8606-C77045009989}" type="presOf" srcId="{25A959E2-C02B-4437-B365-C7052AFA16D0}" destId="{279CBBAC-600D-4167-967E-B5DFA070CB55}" srcOrd="1" destOrd="0" presId="urn:microsoft.com/office/officeart/2005/8/layout/matrix1"/>
    <dgm:cxn modelId="{CF4556ED-6303-41F5-B9EF-E5A880486EA3}" type="presOf" srcId="{24E957F7-85AE-4DC4-8526-B606B46915C8}" destId="{0426E759-5C95-441E-A474-71500CFA9DE4}" srcOrd="1" destOrd="0" presId="urn:microsoft.com/office/officeart/2005/8/layout/matrix1"/>
    <dgm:cxn modelId="{CF4B146B-47ED-4513-86CA-281AB55FA1C8}" srcId="{685843F6-0C26-4C83-95BB-3D0A755A5E2C}" destId="{25A959E2-C02B-4437-B365-C7052AFA16D0}" srcOrd="1" destOrd="0" parTransId="{C3D49B5B-AFED-4BAD-90BC-36DD951D0B8F}" sibTransId="{41FCDF16-1F9F-4008-B2BE-86484F95B2DF}"/>
    <dgm:cxn modelId="{D4100FDD-73D5-4368-8B81-249B6A5A63FF}" srcId="{9B4B8ABF-E459-4657-963E-DB581F72C6F8}" destId="{685843F6-0C26-4C83-95BB-3D0A755A5E2C}" srcOrd="0" destOrd="0" parTransId="{6605A5CF-5393-40BC-9A13-2C9494D4FF08}" sibTransId="{FEE64209-0731-4FF1-B434-C42E19DD6B99}"/>
    <dgm:cxn modelId="{56375C35-AB59-4D44-AEE0-A0DAC82C0604}" srcId="{685843F6-0C26-4C83-95BB-3D0A755A5E2C}" destId="{F16BD682-9A42-4354-8123-664B421B4B3F}" srcOrd="3" destOrd="0" parTransId="{0478A769-5860-450D-AA25-5B0A33BFE302}" sibTransId="{F4F6F58F-863E-443B-BBB4-BE78CC0134BB}"/>
    <dgm:cxn modelId="{55A56F89-39A7-4EA1-9C9C-230A508EB96E}" type="presOf" srcId="{C7000FC8-B3BC-4A0A-A7D5-70AC38E208B9}" destId="{0A99BA6A-8101-45F8-AA9C-7F891AB26BDC}" srcOrd="1" destOrd="0" presId="urn:microsoft.com/office/officeart/2005/8/layout/matrix1"/>
    <dgm:cxn modelId="{641D5770-5033-4049-A1FC-0EE0FC7A9B2E}" srcId="{685843F6-0C26-4C83-95BB-3D0A755A5E2C}" destId="{C7000FC8-B3BC-4A0A-A7D5-70AC38E208B9}" srcOrd="0" destOrd="0" parTransId="{E85604DA-D4D1-41A6-8EB2-46D79C997C5B}" sibTransId="{B92A5522-9333-4CF7-B5D9-ED88BC5E9833}"/>
    <dgm:cxn modelId="{DDABA153-4E2A-48B6-82ED-DE4C996375F5}" type="presOf" srcId="{C7000FC8-B3BC-4A0A-A7D5-70AC38E208B9}" destId="{946890EF-7ACB-4C9E-8D9D-3781645EB947}" srcOrd="0" destOrd="0" presId="urn:microsoft.com/office/officeart/2005/8/layout/matrix1"/>
    <dgm:cxn modelId="{8ABBF01B-EFB6-4D47-876B-C0FE724B6C6A}" type="presParOf" srcId="{1FE2528E-F7DC-4901-9623-1FA2A522CAE6}" destId="{C1FD7350-203F-4E4B-849D-62F65C725DA4}" srcOrd="0" destOrd="0" presId="urn:microsoft.com/office/officeart/2005/8/layout/matrix1"/>
    <dgm:cxn modelId="{7D92CEBD-CC0A-48ED-80F6-456FAC66184B}" type="presParOf" srcId="{C1FD7350-203F-4E4B-849D-62F65C725DA4}" destId="{946890EF-7ACB-4C9E-8D9D-3781645EB947}" srcOrd="0" destOrd="0" presId="urn:microsoft.com/office/officeart/2005/8/layout/matrix1"/>
    <dgm:cxn modelId="{DE9E4AF8-7CBB-4222-9BE3-CB2C717C3DDE}" type="presParOf" srcId="{C1FD7350-203F-4E4B-849D-62F65C725DA4}" destId="{0A99BA6A-8101-45F8-AA9C-7F891AB26BDC}" srcOrd="1" destOrd="0" presId="urn:microsoft.com/office/officeart/2005/8/layout/matrix1"/>
    <dgm:cxn modelId="{B8EE6FCE-4F88-472B-A28F-FD39EDBB5116}" type="presParOf" srcId="{C1FD7350-203F-4E4B-849D-62F65C725DA4}" destId="{1C9E106E-69F5-4229-BFB6-C18CC286E5EE}" srcOrd="2" destOrd="0" presId="urn:microsoft.com/office/officeart/2005/8/layout/matrix1"/>
    <dgm:cxn modelId="{2A304B1D-BF6F-406A-A14F-DCF304DA3E4A}" type="presParOf" srcId="{C1FD7350-203F-4E4B-849D-62F65C725DA4}" destId="{279CBBAC-600D-4167-967E-B5DFA070CB55}" srcOrd="3" destOrd="0" presId="urn:microsoft.com/office/officeart/2005/8/layout/matrix1"/>
    <dgm:cxn modelId="{D590A516-FA9E-4116-B3F8-262A69869E8D}" type="presParOf" srcId="{C1FD7350-203F-4E4B-849D-62F65C725DA4}" destId="{6B181067-6E71-4DFB-B6BF-A9130A4AB77B}" srcOrd="4" destOrd="0" presId="urn:microsoft.com/office/officeart/2005/8/layout/matrix1"/>
    <dgm:cxn modelId="{6DEC529B-D5C2-44D1-A8C1-30C7BB5178B4}" type="presParOf" srcId="{C1FD7350-203F-4E4B-849D-62F65C725DA4}" destId="{0426E759-5C95-441E-A474-71500CFA9DE4}" srcOrd="5" destOrd="0" presId="urn:microsoft.com/office/officeart/2005/8/layout/matrix1"/>
    <dgm:cxn modelId="{4D2F6528-7D80-49B5-A148-70BDD42A1B4D}" type="presParOf" srcId="{C1FD7350-203F-4E4B-849D-62F65C725DA4}" destId="{06079549-0987-41D0-BDB7-D0CD6E40C13E}" srcOrd="6" destOrd="0" presId="urn:microsoft.com/office/officeart/2005/8/layout/matrix1"/>
    <dgm:cxn modelId="{9EFA26C7-65A3-4B2F-AB67-02B11847148F}" type="presParOf" srcId="{C1FD7350-203F-4E4B-849D-62F65C725DA4}" destId="{44FEB222-504A-43C0-BCA5-670F18669142}" srcOrd="7" destOrd="0" presId="urn:microsoft.com/office/officeart/2005/8/layout/matrix1"/>
    <dgm:cxn modelId="{E544B71F-36DE-4ED2-95DD-D5FAA29903F5}" type="presParOf" srcId="{1FE2528E-F7DC-4901-9623-1FA2A522CAE6}" destId="{32D15C57-CEA5-4BE2-842F-4928C41C1EE6}"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6890EF-7ACB-4C9E-8D9D-3781645EB947}">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GB" sz="4000" kern="1200" dirty="0" smtClean="0">
              <a:latin typeface="+mj-lt"/>
            </a:rPr>
            <a:t>Education</a:t>
          </a:r>
          <a:endParaRPr lang="en-GB" sz="4000" kern="1200" dirty="0">
            <a:latin typeface="+mj-lt"/>
          </a:endParaRPr>
        </a:p>
      </dsp:txBody>
      <dsp:txXfrm rot="16200000">
        <a:off x="1208781" y="-1208781"/>
        <a:ext cx="1697236" cy="4114800"/>
      </dsp:txXfrm>
    </dsp:sp>
    <dsp:sp modelId="{1C9E106E-69F5-4229-BFB6-C18CC286E5EE}">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GB" sz="4000" kern="1200" dirty="0" smtClean="0">
              <a:latin typeface="+mj-lt"/>
            </a:rPr>
            <a:t>Social Work</a:t>
          </a:r>
          <a:endParaRPr lang="en-GB" sz="4000" kern="1200" dirty="0">
            <a:latin typeface="+mj-lt"/>
          </a:endParaRPr>
        </a:p>
      </dsp:txBody>
      <dsp:txXfrm>
        <a:off x="4114800" y="0"/>
        <a:ext cx="4114800" cy="1697236"/>
      </dsp:txXfrm>
    </dsp:sp>
    <dsp:sp modelId="{6B181067-6E71-4DFB-B6BF-A9130A4AB77B}">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GB" sz="4000" kern="1200" dirty="0" smtClean="0">
              <a:latin typeface="+mj-lt"/>
            </a:rPr>
            <a:t>Mental and Physical Health</a:t>
          </a:r>
          <a:endParaRPr lang="en-GB" sz="4000" kern="1200" dirty="0">
            <a:latin typeface="+mj-lt"/>
          </a:endParaRPr>
        </a:p>
      </dsp:txBody>
      <dsp:txXfrm rot="10800000">
        <a:off x="0" y="2828726"/>
        <a:ext cx="4114800" cy="1697236"/>
      </dsp:txXfrm>
    </dsp:sp>
    <dsp:sp modelId="{06079549-0987-41D0-BDB7-D0CD6E40C13E}">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GB" sz="4000" kern="1200" dirty="0" smtClean="0">
              <a:latin typeface="+mj-lt"/>
            </a:rPr>
            <a:t>Justice system</a:t>
          </a:r>
          <a:endParaRPr lang="en-GB" sz="4000" kern="1200" dirty="0">
            <a:latin typeface="+mj-lt"/>
          </a:endParaRPr>
        </a:p>
      </dsp:txBody>
      <dsp:txXfrm rot="5400000">
        <a:off x="5323581" y="1619944"/>
        <a:ext cx="1697236" cy="4114800"/>
      </dsp:txXfrm>
    </dsp:sp>
    <dsp:sp modelId="{32D15C57-CEA5-4BE2-842F-4928C41C1EE6}">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kern="1200" dirty="0" smtClean="0">
              <a:solidFill>
                <a:srgbClr val="666666"/>
              </a:solidFill>
              <a:latin typeface="+mj-lt"/>
            </a:rPr>
            <a:t>Society</a:t>
          </a:r>
          <a:endParaRPr lang="en-GB" sz="4000" kern="1200" dirty="0">
            <a:solidFill>
              <a:srgbClr val="666666"/>
            </a:solidFill>
            <a:latin typeface="+mj-lt"/>
          </a:endParaRPr>
        </a:p>
      </dsp:txBody>
      <dsp:txXfrm>
        <a:off x="2880359" y="1697236"/>
        <a:ext cx="2468880"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7044"/>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sz="quarter" idx="1"/>
          </p:nvPr>
        </p:nvSpPr>
        <p:spPr>
          <a:xfrm>
            <a:off x="3889109" y="0"/>
            <a:ext cx="2975240" cy="477044"/>
          </a:xfrm>
          <a:prstGeom prst="rect">
            <a:avLst/>
          </a:prstGeom>
        </p:spPr>
        <p:txBody>
          <a:bodyPr vert="horz" lIns="93744" tIns="46872" rIns="93744" bIns="46872" rtlCol="0"/>
          <a:lstStyle>
            <a:lvl1pPr algn="r">
              <a:defRPr sz="1200"/>
            </a:lvl1pPr>
          </a:lstStyle>
          <a:p>
            <a:fld id="{63129AEC-04F8-4FC4-83FA-63D20A949B04}" type="datetimeFigureOut">
              <a:rPr lang="en-GB" smtClean="0"/>
              <a:pPr/>
              <a:t>18/11/2015</a:t>
            </a:fld>
            <a:endParaRPr lang="en-GB"/>
          </a:p>
        </p:txBody>
      </p:sp>
      <p:sp>
        <p:nvSpPr>
          <p:cNvPr id="4" name="Footer Placeholder 3"/>
          <p:cNvSpPr>
            <a:spLocks noGrp="1"/>
          </p:cNvSpPr>
          <p:nvPr>
            <p:ph type="ftr" sz="quarter" idx="2"/>
          </p:nvPr>
        </p:nvSpPr>
        <p:spPr>
          <a:xfrm>
            <a:off x="0" y="9062175"/>
            <a:ext cx="2975240" cy="477044"/>
          </a:xfrm>
          <a:prstGeom prst="rect">
            <a:avLst/>
          </a:prstGeom>
        </p:spPr>
        <p:txBody>
          <a:bodyPr vert="horz" lIns="93744" tIns="46872" rIns="93744" bIns="46872" rtlCol="0" anchor="b"/>
          <a:lstStyle>
            <a:lvl1pPr algn="l">
              <a:defRPr sz="1200"/>
            </a:lvl1pPr>
          </a:lstStyle>
          <a:p>
            <a:endParaRPr lang="en-GB"/>
          </a:p>
        </p:txBody>
      </p:sp>
      <p:sp>
        <p:nvSpPr>
          <p:cNvPr id="5" name="Slide Number Placeholder 4"/>
          <p:cNvSpPr>
            <a:spLocks noGrp="1"/>
          </p:cNvSpPr>
          <p:nvPr>
            <p:ph type="sldNum" sz="quarter" idx="3"/>
          </p:nvPr>
        </p:nvSpPr>
        <p:spPr>
          <a:xfrm>
            <a:off x="3889109" y="9062175"/>
            <a:ext cx="2975240" cy="477044"/>
          </a:xfrm>
          <a:prstGeom prst="rect">
            <a:avLst/>
          </a:prstGeom>
        </p:spPr>
        <p:txBody>
          <a:bodyPr vert="horz" lIns="93744" tIns="46872" rIns="93744" bIns="46872" rtlCol="0" anchor="b"/>
          <a:lstStyle>
            <a:lvl1pPr algn="r">
              <a:defRPr sz="1200"/>
            </a:lvl1pPr>
          </a:lstStyle>
          <a:p>
            <a:fld id="{DFAB463B-12AF-483D-8391-5C1DADF8C348}" type="slidenum">
              <a:rPr lang="en-GB" smtClean="0"/>
              <a:pPr/>
              <a:t>‹#›</a:t>
            </a:fld>
            <a:endParaRPr lang="en-GB"/>
          </a:p>
        </p:txBody>
      </p:sp>
    </p:spTree>
    <p:extLst>
      <p:ext uri="{BB962C8B-B14F-4D97-AF65-F5344CB8AC3E}">
        <p14:creationId xmlns="" xmlns:p14="http://schemas.microsoft.com/office/powerpoint/2010/main" val="413884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7044"/>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7044"/>
          </a:xfrm>
          <a:prstGeom prst="rect">
            <a:avLst/>
          </a:prstGeom>
        </p:spPr>
        <p:txBody>
          <a:bodyPr vert="horz" lIns="93744" tIns="46872" rIns="93744" bIns="46872" rtlCol="0"/>
          <a:lstStyle>
            <a:lvl1pPr algn="r">
              <a:defRPr sz="1200"/>
            </a:lvl1pPr>
          </a:lstStyle>
          <a:p>
            <a:fld id="{85B6772A-CA07-4B8E-B872-7FBDFBBE636A}" type="datetimeFigureOut">
              <a:rPr lang="en-GB" smtClean="0"/>
              <a:pPr/>
              <a:t>18/11/2015</a:t>
            </a:fld>
            <a:endParaRPr lang="en-GB"/>
          </a:p>
        </p:txBody>
      </p:sp>
      <p:sp>
        <p:nvSpPr>
          <p:cNvPr id="4" name="Slide Image Placeholder 3"/>
          <p:cNvSpPr>
            <a:spLocks noGrp="1" noRot="1" noChangeAspect="1"/>
          </p:cNvSpPr>
          <p:nvPr>
            <p:ph type="sldImg" idx="2"/>
          </p:nvPr>
        </p:nvSpPr>
        <p:spPr>
          <a:xfrm>
            <a:off x="1047750" y="715963"/>
            <a:ext cx="4770438" cy="3578225"/>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31916"/>
            <a:ext cx="5492750" cy="4293394"/>
          </a:xfrm>
          <a:prstGeom prst="rect">
            <a:avLst/>
          </a:prstGeom>
        </p:spPr>
        <p:txBody>
          <a:bodyPr vert="horz" lIns="93744" tIns="46872" rIns="93744" bIns="468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062175"/>
            <a:ext cx="2975240" cy="477044"/>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5"/>
            <a:ext cx="2975240" cy="477044"/>
          </a:xfrm>
          <a:prstGeom prst="rect">
            <a:avLst/>
          </a:prstGeom>
        </p:spPr>
        <p:txBody>
          <a:bodyPr vert="horz" lIns="93744" tIns="46872" rIns="93744" bIns="46872" rtlCol="0" anchor="b"/>
          <a:lstStyle>
            <a:lvl1pPr algn="r">
              <a:defRPr sz="1200"/>
            </a:lvl1pPr>
          </a:lstStyle>
          <a:p>
            <a:fld id="{99243D24-E8C4-435C-93F3-855AAAA5A755}" type="slidenum">
              <a:rPr lang="en-GB" smtClean="0"/>
              <a:pPr/>
              <a:t>‹#›</a:t>
            </a:fld>
            <a:endParaRPr lang="en-GB"/>
          </a:p>
        </p:txBody>
      </p:sp>
    </p:spTree>
    <p:extLst>
      <p:ext uri="{BB962C8B-B14F-4D97-AF65-F5344CB8AC3E}">
        <p14:creationId xmlns="" xmlns:p14="http://schemas.microsoft.com/office/powerpoint/2010/main" val="145666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year is our 21</a:t>
            </a:r>
            <a:r>
              <a:rPr lang="en-GB" baseline="30000" dirty="0" smtClean="0"/>
              <a:t>st</a:t>
            </a:r>
            <a:r>
              <a:rPr lang="en-GB" baseline="0" dirty="0" smtClean="0"/>
              <a:t> birthday as a national charity and we are continuing to grow, with more centres planned to open around the UK.</a:t>
            </a:r>
          </a:p>
        </p:txBody>
      </p:sp>
      <p:sp>
        <p:nvSpPr>
          <p:cNvPr id="4" name="Slide Number Placeholder 3"/>
          <p:cNvSpPr>
            <a:spLocks noGrp="1"/>
          </p:cNvSpPr>
          <p:nvPr>
            <p:ph type="sldNum" sz="quarter" idx="10"/>
          </p:nvPr>
        </p:nvSpPr>
        <p:spPr/>
        <p:txBody>
          <a:bodyPr/>
          <a:lstStyle/>
          <a:p>
            <a:fld id="{99243D24-E8C4-435C-93F3-855AAAA5A755}"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CBN</a:t>
            </a:r>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Rich</a:t>
            </a:r>
          </a:p>
          <a:p>
            <a:pPr eaLnBrk="1" hangingPunct="1">
              <a:spcBef>
                <a:spcPct val="0"/>
              </a:spcBef>
            </a:pPr>
            <a:endParaRPr lang="en-GB" altLang="en-US" dirty="0" smtClean="0"/>
          </a:p>
          <a:p>
            <a:pPr eaLnBrk="1" hangingPunct="1">
              <a:spcBef>
                <a:spcPct val="0"/>
              </a:spcBef>
            </a:pPr>
            <a:endParaRPr lang="en-GB" altLang="en-US" dirty="0" smtClean="0"/>
          </a:p>
        </p:txBody>
      </p:sp>
      <p:sp>
        <p:nvSpPr>
          <p:cNvPr id="113668" name="Slide Number Placeholder 3"/>
          <p:cNvSpPr>
            <a:spLocks noGrp="1"/>
          </p:cNvSpPr>
          <p:nvPr>
            <p:ph type="sldNum" sz="quarter" idx="5"/>
          </p:nvPr>
        </p:nvSpPr>
        <p:spPr bwMode="auto">
          <a:noFill/>
          <a:ln>
            <a:miter lim="800000"/>
            <a:headEnd/>
            <a:tailEnd/>
          </a:ln>
        </p:spPr>
        <p:txBody>
          <a:bodyPr/>
          <a:lstStyle/>
          <a:p>
            <a:fld id="{62BBB65D-D054-4C0C-9AEC-B3C2C97B72F6}" type="slidenum">
              <a:rPr lang="en-GB" altLang="en-US"/>
              <a:pPr/>
              <a:t>3</a:t>
            </a:fld>
            <a:endParaRPr lang="en-GB" altLang="en-US"/>
          </a:p>
        </p:txBody>
      </p:sp>
    </p:spTree>
    <p:extLst>
      <p:ext uri="{BB962C8B-B14F-4D97-AF65-F5344CB8AC3E}">
        <p14:creationId xmlns="" xmlns:p14="http://schemas.microsoft.com/office/powerpoint/2010/main" val="246343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CBN</a:t>
            </a:r>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Rich</a:t>
            </a:r>
          </a:p>
          <a:p>
            <a:pPr eaLnBrk="1" hangingPunct="1">
              <a:spcBef>
                <a:spcPct val="0"/>
              </a:spcBef>
            </a:pPr>
            <a:endParaRPr lang="en-GB" altLang="en-US" dirty="0" smtClean="0"/>
          </a:p>
          <a:p>
            <a:pPr eaLnBrk="1" hangingPunct="1">
              <a:spcBef>
                <a:spcPct val="0"/>
              </a:spcBef>
            </a:pPr>
            <a:endParaRPr lang="en-GB" altLang="en-US" dirty="0" smtClean="0"/>
          </a:p>
        </p:txBody>
      </p:sp>
      <p:sp>
        <p:nvSpPr>
          <p:cNvPr id="113668" name="Slide Number Placeholder 3"/>
          <p:cNvSpPr>
            <a:spLocks noGrp="1"/>
          </p:cNvSpPr>
          <p:nvPr>
            <p:ph type="sldNum" sz="quarter" idx="5"/>
          </p:nvPr>
        </p:nvSpPr>
        <p:spPr bwMode="auto">
          <a:noFill/>
          <a:ln>
            <a:miter lim="800000"/>
            <a:headEnd/>
            <a:tailEnd/>
          </a:ln>
        </p:spPr>
        <p:txBody>
          <a:bodyPr/>
          <a:lstStyle/>
          <a:p>
            <a:fld id="{62BBB65D-D054-4C0C-9AEC-B3C2C97B72F6}" type="slidenum">
              <a:rPr lang="en-GB" altLang="en-US"/>
              <a:pPr/>
              <a:t>4</a:t>
            </a:fld>
            <a:endParaRPr lang="en-GB" altLang="en-US"/>
          </a:p>
        </p:txBody>
      </p:sp>
    </p:spTree>
    <p:extLst>
      <p:ext uri="{BB962C8B-B14F-4D97-AF65-F5344CB8AC3E}">
        <p14:creationId xmlns:p14="http://schemas.microsoft.com/office/powerpoint/2010/main" xmlns="" val="246343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Abdelnoor</a:t>
            </a:r>
            <a:r>
              <a:rPr lang="en-GB" dirty="0" smtClean="0"/>
              <a:t> and </a:t>
            </a:r>
            <a:r>
              <a:rPr lang="en-GB" dirty="0" err="1" smtClean="0"/>
              <a:t>Hollins</a:t>
            </a:r>
            <a:r>
              <a:rPr lang="en-GB" dirty="0" smtClean="0"/>
              <a:t>’ research. </a:t>
            </a:r>
            <a:r>
              <a:rPr lang="en-GB" b="1" dirty="0" smtClean="0"/>
              <a:t>CBN</a:t>
            </a:r>
            <a:r>
              <a:rPr lang="en-GB" dirty="0" smtClean="0"/>
              <a:t> collated</a:t>
            </a:r>
            <a:r>
              <a:rPr lang="en-GB" baseline="0" dirty="0" smtClean="0"/>
              <a:t> range of research. </a:t>
            </a:r>
            <a:endParaRPr lang="en-GB" dirty="0"/>
          </a:p>
        </p:txBody>
      </p:sp>
      <p:sp>
        <p:nvSpPr>
          <p:cNvPr id="4" name="Slide Number Placeholder 3"/>
          <p:cNvSpPr>
            <a:spLocks noGrp="1"/>
          </p:cNvSpPr>
          <p:nvPr>
            <p:ph type="sldNum" sz="quarter" idx="10"/>
          </p:nvPr>
        </p:nvSpPr>
        <p:spPr/>
        <p:txBody>
          <a:bodyPr/>
          <a:lstStyle/>
          <a:p>
            <a:fld id="{99243D24-E8C4-435C-93F3-855AAAA5A755}" type="slidenum">
              <a:rPr lang="en-GB" smtClean="0"/>
              <a:pPr/>
              <a:t>5</a:t>
            </a:fld>
            <a:endParaRPr lang="en-GB"/>
          </a:p>
        </p:txBody>
      </p:sp>
    </p:spTree>
    <p:extLst>
      <p:ext uri="{BB962C8B-B14F-4D97-AF65-F5344CB8AC3E}">
        <p14:creationId xmlns:p14="http://schemas.microsoft.com/office/powerpoint/2010/main" xmlns="" val="84128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a powerful case for the cost-saving potential of bereavement support.</a:t>
            </a:r>
            <a:endParaRPr lang="en-GB" dirty="0"/>
          </a:p>
        </p:txBody>
      </p:sp>
      <p:sp>
        <p:nvSpPr>
          <p:cNvPr id="4" name="Slide Number Placeholder 3"/>
          <p:cNvSpPr>
            <a:spLocks noGrp="1"/>
          </p:cNvSpPr>
          <p:nvPr>
            <p:ph type="sldNum" sz="quarter" idx="10"/>
          </p:nvPr>
        </p:nvSpPr>
        <p:spPr/>
        <p:txBody>
          <a:bodyPr/>
          <a:lstStyle/>
          <a:p>
            <a:fld id="{99243D24-E8C4-435C-93F3-855AAAA5A755}" type="slidenum">
              <a:rPr lang="en-GB" smtClean="0"/>
              <a:pPr/>
              <a:t>6</a:t>
            </a:fld>
            <a:endParaRPr lang="en-GB"/>
          </a:p>
        </p:txBody>
      </p:sp>
    </p:spTree>
    <p:extLst>
      <p:ext uri="{BB962C8B-B14F-4D97-AF65-F5344CB8AC3E}">
        <p14:creationId xmlns="" xmlns:p14="http://schemas.microsoft.com/office/powerpoint/2010/main" val="299221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What’s</a:t>
            </a:r>
            <a:r>
              <a:rPr lang="en-GB" baseline="0" dirty="0" smtClean="0"/>
              <a:t> really important for us is not just the figures, but knowing that our service is having a positive impact on people’s lives. So what I’ve done since coming in to post in March is speaking to a number of our service users. This firstly lets us know we are doing a good job but also helps when it comes to funding applications. One of the main things we’ve </a:t>
            </a:r>
            <a:r>
              <a:rPr lang="en-GB" baseline="0" dirty="0" err="1" smtClean="0"/>
              <a:t>learnet</a:t>
            </a:r>
            <a:r>
              <a:rPr lang="en-GB" baseline="0" dirty="0" smtClean="0"/>
              <a:t> is that we are giving bereaved youngsters their confidence back and helping them open up and talk about their feelings.</a:t>
            </a:r>
            <a:endParaRPr lang="en-GB" dirty="0"/>
          </a:p>
        </p:txBody>
      </p:sp>
      <p:sp>
        <p:nvSpPr>
          <p:cNvPr id="4" name="Slide Number Placeholder 3"/>
          <p:cNvSpPr>
            <a:spLocks noGrp="1"/>
          </p:cNvSpPr>
          <p:nvPr>
            <p:ph type="sldNum" sz="quarter" idx="10"/>
          </p:nvPr>
        </p:nvSpPr>
        <p:spPr/>
        <p:txBody>
          <a:bodyPr/>
          <a:lstStyle/>
          <a:p>
            <a:fld id="{7F1F464B-0352-4859-BB92-1C6E8F08876C}"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rely on people’s good will and a lot of this is through fundraising events.</a:t>
            </a:r>
          </a:p>
          <a:p>
            <a:r>
              <a:rPr lang="en-GB" dirty="0" smtClean="0"/>
              <a:t>You can do literally anything from a cake sale</a:t>
            </a:r>
            <a:r>
              <a:rPr lang="en-GB" baseline="0" dirty="0" smtClean="0"/>
              <a:t> to a sky dive and everything in between.</a:t>
            </a:r>
          </a:p>
          <a:p>
            <a:r>
              <a:rPr lang="en-GB" baseline="0" dirty="0" smtClean="0"/>
              <a:t>Anyone interested can let me know.</a:t>
            </a:r>
            <a:endParaRPr lang="en-GB" dirty="0"/>
          </a:p>
        </p:txBody>
      </p:sp>
      <p:sp>
        <p:nvSpPr>
          <p:cNvPr id="4" name="Slide Number Placeholder 3"/>
          <p:cNvSpPr>
            <a:spLocks noGrp="1"/>
          </p:cNvSpPr>
          <p:nvPr>
            <p:ph type="sldNum" sz="quarter" idx="10"/>
          </p:nvPr>
        </p:nvSpPr>
        <p:spPr/>
        <p:txBody>
          <a:bodyPr/>
          <a:lstStyle/>
          <a:p>
            <a:fld id="{99243D24-E8C4-435C-93F3-855AAAA5A755}"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could be at our events (like this picture at our</a:t>
            </a:r>
            <a:r>
              <a:rPr lang="en-GB" baseline="0" dirty="0" smtClean="0"/>
              <a:t> </a:t>
            </a:r>
            <a:r>
              <a:rPr lang="en-GB" baseline="0" dirty="0" err="1" smtClean="0"/>
              <a:t>onesie</a:t>
            </a:r>
            <a:r>
              <a:rPr lang="en-GB" baseline="0" dirty="0" smtClean="0"/>
              <a:t> fun run)</a:t>
            </a:r>
          </a:p>
          <a:p>
            <a:r>
              <a:rPr lang="en-GB" baseline="0" dirty="0" smtClean="0"/>
              <a:t>We also have opportunities for people who want to come into the office and help with admin tasks.</a:t>
            </a:r>
          </a:p>
          <a:p>
            <a:r>
              <a:rPr lang="en-GB" baseline="0" dirty="0" smtClean="0"/>
              <a:t>And there are opportunities to help support bereaved pupils at our group sessions, for which training is provided.</a:t>
            </a:r>
            <a:endParaRPr lang="en-GB" dirty="0"/>
          </a:p>
        </p:txBody>
      </p:sp>
      <p:sp>
        <p:nvSpPr>
          <p:cNvPr id="4" name="Slide Number Placeholder 3"/>
          <p:cNvSpPr>
            <a:spLocks noGrp="1"/>
          </p:cNvSpPr>
          <p:nvPr>
            <p:ph type="sldNum" sz="quarter" idx="10"/>
          </p:nvPr>
        </p:nvSpPr>
        <p:spPr/>
        <p:txBody>
          <a:bodyPr/>
          <a:lstStyle/>
          <a:p>
            <a:fld id="{99243D24-E8C4-435C-93F3-855AAAA5A755}"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 could be that you want to make a one off</a:t>
            </a:r>
            <a:r>
              <a:rPr lang="en-GB" baseline="0" dirty="0" smtClean="0"/>
              <a:t> donation, or make us your charity of the year?</a:t>
            </a:r>
          </a:p>
          <a:p>
            <a:r>
              <a:rPr lang="en-GB" baseline="0" dirty="0" smtClean="0"/>
              <a:t>Any support is greatly appreciated</a:t>
            </a:r>
            <a:endParaRPr lang="en-GB" dirty="0"/>
          </a:p>
        </p:txBody>
      </p:sp>
      <p:sp>
        <p:nvSpPr>
          <p:cNvPr id="4" name="Slide Number Placeholder 3"/>
          <p:cNvSpPr>
            <a:spLocks noGrp="1"/>
          </p:cNvSpPr>
          <p:nvPr>
            <p:ph type="sldNum" sz="quarter" idx="10"/>
          </p:nvPr>
        </p:nvSpPr>
        <p:spPr/>
        <p:txBody>
          <a:bodyPr/>
          <a:lstStyle/>
          <a:p>
            <a:fld id="{99243D24-E8C4-435C-93F3-855AAAA5A755}"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normAutofit/>
          </a:bodyPr>
          <a:lstStyle>
            <a:lvl1pPr>
              <a:defRPr sz="3600">
                <a:solidFill>
                  <a:srgbClr val="EF403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31640" y="2420888"/>
            <a:ext cx="6400800" cy="1752600"/>
          </a:xfrm>
        </p:spPr>
        <p:txBody>
          <a:bodyPr>
            <a:normAutofit/>
          </a:bodyPr>
          <a:lstStyle>
            <a:lvl1pPr marL="0" indent="0" algn="ctr">
              <a:buNone/>
              <a:defRPr sz="2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9C27F-4644-4946-A2E9-15F6E8AE4217}" type="slidenum">
              <a:rPr lang="en-GB" smtClean="0"/>
              <a:pPr/>
              <a:t>‹#›</a:t>
            </a:fld>
            <a:endParaRPr lang="en-GB"/>
          </a:p>
        </p:txBody>
      </p:sp>
      <p:pic>
        <p:nvPicPr>
          <p:cNvPr id="7" name="Picture 2" descr="H:\Logos\CBUK\Full colour logo\CBUK full colour rgb.jpg"/>
          <p:cNvPicPr>
            <a:picLocks noChangeAspect="1" noChangeArrowheads="1"/>
          </p:cNvPicPr>
          <p:nvPr userDrawn="1"/>
        </p:nvPicPr>
        <p:blipFill>
          <a:blip r:embed="rId2" cstate="print"/>
          <a:srcRect/>
          <a:stretch>
            <a:fillRect/>
          </a:stretch>
        </p:blipFill>
        <p:spPr bwMode="auto">
          <a:xfrm>
            <a:off x="1979712" y="4509120"/>
            <a:ext cx="5184576" cy="217244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9C27F-4644-4946-A2E9-15F6E8AE4217}" type="slidenum">
              <a:rPr lang="en-GB" smtClean="0"/>
              <a:pPr/>
              <a:t>‹#›</a:t>
            </a:fld>
            <a:endParaRPr lang="en-GB"/>
          </a:p>
        </p:txBody>
      </p:sp>
      <p:pic>
        <p:nvPicPr>
          <p:cNvPr id="7"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9C27F-4644-4946-A2E9-15F6E8AE4217}" type="slidenum">
              <a:rPr lang="en-GB" smtClean="0"/>
              <a:pPr/>
              <a:t>‹#›</a:t>
            </a:fld>
            <a:endParaRPr lang="en-GB"/>
          </a:p>
        </p:txBody>
      </p:sp>
      <p:pic>
        <p:nvPicPr>
          <p:cNvPr id="7"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Logos\CBUK\Full colour logo\CBUK full colour rgb.jpg"/>
          <p:cNvPicPr>
            <a:picLocks noChangeAspect="1" noChangeArrowheads="1"/>
          </p:cNvPicPr>
          <p:nvPr/>
        </p:nvPicPr>
        <p:blipFill>
          <a:blip r:embed="rId2" cstate="print"/>
          <a:srcRect/>
          <a:stretch>
            <a:fillRect/>
          </a:stretch>
        </p:blipFill>
        <p:spPr bwMode="auto">
          <a:xfrm>
            <a:off x="1979613" y="4508500"/>
            <a:ext cx="5184775" cy="2173288"/>
          </a:xfrm>
          <a:prstGeom prst="rect">
            <a:avLst/>
          </a:prstGeom>
          <a:noFill/>
          <a:ln w="9525">
            <a:noFill/>
            <a:miter lim="800000"/>
            <a:headEnd/>
            <a:tailEnd/>
          </a:ln>
        </p:spPr>
      </p:pic>
      <p:sp>
        <p:nvSpPr>
          <p:cNvPr id="2" name="Title 1"/>
          <p:cNvSpPr>
            <a:spLocks noGrp="1"/>
          </p:cNvSpPr>
          <p:nvPr>
            <p:ph type="ctrTitle"/>
          </p:nvPr>
        </p:nvSpPr>
        <p:spPr>
          <a:xfrm>
            <a:off x="683568" y="692696"/>
            <a:ext cx="7772400" cy="1470025"/>
          </a:xfrm>
        </p:spPr>
        <p:txBody>
          <a:bodyPr>
            <a:normAutofit/>
          </a:bodyPr>
          <a:lstStyle>
            <a:lvl1pPr>
              <a:defRPr sz="3600">
                <a:solidFill>
                  <a:srgbClr val="EF403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31640" y="2420888"/>
            <a:ext cx="6400800" cy="1752600"/>
          </a:xfrm>
        </p:spPr>
        <p:txBody>
          <a:bodyPr>
            <a:normAutofit/>
          </a:bodyPr>
          <a:lstStyle>
            <a:lvl1pPr marL="0" indent="0" algn="ctr">
              <a:buNone/>
              <a:defRPr sz="2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3C76EA-682F-4A93-9075-12BC27220E22}"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EF4035"/>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7BCF76-8188-4C45-ADA3-71505D28CE7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11F80B-8FB7-410B-B731-BF86FC7FF9C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EF4035"/>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4"/>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2981C978-4770-4297-BE92-3E3298A934DC}"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EF4035"/>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6"/>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8"/>
          <p:cNvSpPr>
            <a:spLocks noGrp="1"/>
          </p:cNvSpPr>
          <p:nvPr>
            <p:ph type="sldNum" sz="quarter" idx="12"/>
          </p:nvPr>
        </p:nvSpPr>
        <p:spPr/>
        <p:txBody>
          <a:bodyPr/>
          <a:lstStyle>
            <a:lvl1pPr>
              <a:defRPr/>
            </a:lvl1pPr>
          </a:lstStyle>
          <a:p>
            <a:pPr>
              <a:defRPr/>
            </a:pPr>
            <a:fld id="{92511DA4-5ED9-47F9-8BCC-1FC4AECB438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4" name="Date Placeholder 2"/>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EF5B28DC-271B-4B0A-A11C-B333DB2A0969}"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2DE8D45E-BED2-464B-BFFB-6C8835FCCA9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26FC3666-7576-4A09-851C-90395D978FD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F4035"/>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9C27F-4644-4946-A2E9-15F6E8AE4217}" type="slidenum">
              <a:rPr lang="en-GB" smtClean="0"/>
              <a:pPr/>
              <a:t>‹#›</a:t>
            </a:fld>
            <a:endParaRPr lang="en-GB"/>
          </a:p>
        </p:txBody>
      </p:sp>
      <p:pic>
        <p:nvPicPr>
          <p:cNvPr id="9" name="Picture 8" descr="CBUK21 Colour.png"/>
          <p:cNvPicPr>
            <a:picLocks noChangeAspect="1"/>
          </p:cNvPicPr>
          <p:nvPr userDrawn="1"/>
        </p:nvPicPr>
        <p:blipFill>
          <a:blip r:embed="rId2" cstate="print"/>
          <a:stretch>
            <a:fillRect/>
          </a:stretch>
        </p:blipFill>
        <p:spPr>
          <a:xfrm>
            <a:off x="6660232" y="5301208"/>
            <a:ext cx="1869984" cy="104865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BDE3418D-01BC-446F-992B-A29216EFBE90}"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C5838C-6E8A-4E8E-9941-7B3DACE33B21}"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Logos\CBUK\Full colour logo\CBUK full colour rgb.jpg"/>
          <p:cNvPicPr>
            <a:picLocks noChangeAspect="1" noChangeArrowheads="1"/>
          </p:cNvPicPr>
          <p:nvPr/>
        </p:nvPicPr>
        <p:blipFill>
          <a:blip r:embed="rId2" cstate="print"/>
          <a:srcRect/>
          <a:stretch>
            <a:fillRect/>
          </a:stretch>
        </p:blipFill>
        <p:spPr bwMode="auto">
          <a:xfrm>
            <a:off x="6659563" y="5805488"/>
            <a:ext cx="2089150" cy="874712"/>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72929C-6BF2-4F7E-9C30-80A6ED43C917}"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9C27F-4644-4946-A2E9-15F6E8AE4217}" type="slidenum">
              <a:rPr lang="en-GB" smtClean="0"/>
              <a:pPr/>
              <a:t>‹#›</a:t>
            </a:fld>
            <a:endParaRPr lang="en-GB"/>
          </a:p>
        </p:txBody>
      </p:sp>
      <p:pic>
        <p:nvPicPr>
          <p:cNvPr id="7"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F4035"/>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9C27F-4644-4946-A2E9-15F6E8AE4217}" type="slidenum">
              <a:rPr lang="en-GB" smtClean="0"/>
              <a:pPr/>
              <a:t>‹#›</a:t>
            </a:fld>
            <a:endParaRPr lang="en-GB"/>
          </a:p>
        </p:txBody>
      </p:sp>
      <p:pic>
        <p:nvPicPr>
          <p:cNvPr id="8"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F4035"/>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A9C27F-4644-4946-A2E9-15F6E8AE4217}" type="slidenum">
              <a:rPr lang="en-GB" smtClean="0"/>
              <a:pPr/>
              <a:t>‹#›</a:t>
            </a:fld>
            <a:endParaRPr lang="en-GB"/>
          </a:p>
        </p:txBody>
      </p:sp>
      <p:pic>
        <p:nvPicPr>
          <p:cNvPr id="10"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A9C27F-4644-4946-A2E9-15F6E8AE4217}" type="slidenum">
              <a:rPr lang="en-GB" smtClean="0"/>
              <a:pPr/>
              <a:t>‹#›</a:t>
            </a:fld>
            <a:endParaRPr lang="en-GB"/>
          </a:p>
        </p:txBody>
      </p:sp>
      <p:pic>
        <p:nvPicPr>
          <p:cNvPr id="6"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dirty="0" smtClean="0"/>
              <a:t>13.03.2015</a:t>
            </a:r>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A9C27F-4644-4946-A2E9-15F6E8AE4217}" type="slidenum">
              <a:rPr lang="en-GB" smtClean="0"/>
              <a:pPr/>
              <a:t>‹#›</a:t>
            </a:fld>
            <a:endParaRPr lang="en-GB"/>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9C27F-4644-4946-A2E9-15F6E8AE4217}" type="slidenum">
              <a:rPr lang="en-GB" smtClean="0"/>
              <a:pPr/>
              <a:t>‹#›</a:t>
            </a:fld>
            <a:endParaRPr lang="en-GB"/>
          </a:p>
        </p:txBody>
      </p:sp>
      <p:pic>
        <p:nvPicPr>
          <p:cNvPr id="8"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AA33ACB-6771-4CE3-9331-D5AF9360B57A}" type="datetimeFigureOut">
              <a:rPr lang="en-GB" smtClean="0"/>
              <a:pPr/>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9C27F-4644-4946-A2E9-15F6E8AE4217}" type="slidenum">
              <a:rPr lang="en-GB" smtClean="0"/>
              <a:pPr/>
              <a:t>‹#›</a:t>
            </a:fld>
            <a:endParaRPr lang="en-GB"/>
          </a:p>
        </p:txBody>
      </p:sp>
      <p:pic>
        <p:nvPicPr>
          <p:cNvPr id="8" name="Picture 2" descr="H:\Logos\CBUK\Full colour logo\CBUK full colour rgb.jpg"/>
          <p:cNvPicPr>
            <a:picLocks noChangeAspect="1" noChangeArrowheads="1"/>
          </p:cNvPicPr>
          <p:nvPr userDrawn="1"/>
        </p:nvPicPr>
        <p:blipFill>
          <a:blip r:embed="rId2" cstate="print"/>
          <a:srcRect/>
          <a:stretch>
            <a:fillRect/>
          </a:stretch>
        </p:blipFill>
        <p:spPr bwMode="auto">
          <a:xfrm>
            <a:off x="6660232" y="5805264"/>
            <a:ext cx="2088232" cy="87501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13.03.2015</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9C27F-4644-4946-A2E9-15F6E8AE421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3200" kern="1200">
          <a:solidFill>
            <a:srgbClr val="EF4035"/>
          </a:solidFill>
          <a:latin typeface="Arial" pitchFamily="34" charset="0"/>
          <a:ea typeface="+mj-ea"/>
          <a:cs typeface="Arial" pitchFamily="34" charset="0"/>
        </a:defRPr>
      </a:lvl1pPr>
    </p:titleStyle>
    <p:bodyStyle>
      <a:lvl1pPr marL="531813" indent="-531813" algn="l" defTabSz="914400" rtl="0" eaLnBrk="1" latinLnBrk="0" hangingPunct="1">
        <a:spcBef>
          <a:spcPct val="20000"/>
        </a:spcBef>
        <a:buClr>
          <a:srgbClr val="EF4035"/>
        </a:buClr>
        <a:buFontTx/>
        <a:buBlip>
          <a:blip r:embed="rId13"/>
        </a:buBlip>
        <a:defRPr sz="3200" kern="1200">
          <a:solidFill>
            <a:srgbClr val="666666"/>
          </a:solidFill>
          <a:latin typeface="Arial" pitchFamily="34" charset="0"/>
          <a:ea typeface="+mn-ea"/>
          <a:cs typeface="Arial" pitchFamily="34" charset="0"/>
        </a:defRPr>
      </a:lvl1pPr>
      <a:lvl2pPr marL="900113" indent="-442913" algn="l" defTabSz="914400" rtl="0" eaLnBrk="1" latinLnBrk="0" hangingPunct="1">
        <a:spcBef>
          <a:spcPct val="20000"/>
        </a:spcBef>
        <a:buClr>
          <a:srgbClr val="EF4035"/>
        </a:buClr>
        <a:buFont typeface="Arial" pitchFamily="34" charset="0"/>
        <a:buChar char="•"/>
        <a:defRPr sz="2800" kern="1200">
          <a:solidFill>
            <a:srgbClr val="666666"/>
          </a:solidFill>
          <a:latin typeface="Arial" pitchFamily="34" charset="0"/>
          <a:ea typeface="+mn-ea"/>
          <a:cs typeface="Arial" pitchFamily="34" charset="0"/>
        </a:defRPr>
      </a:lvl2pPr>
      <a:lvl3pPr marL="1433513" indent="-519113" algn="l" defTabSz="914400" rtl="0" eaLnBrk="1" latinLnBrk="0" hangingPunct="1">
        <a:spcBef>
          <a:spcPct val="20000"/>
        </a:spcBef>
        <a:buClr>
          <a:srgbClr val="EF4035"/>
        </a:buClr>
        <a:buFont typeface="Arial" pitchFamily="34" charset="0"/>
        <a:buChar char="–"/>
        <a:defRPr sz="2400" kern="1200">
          <a:solidFill>
            <a:srgbClr val="666666"/>
          </a:solidFill>
          <a:latin typeface="Arial" pitchFamily="34" charset="0"/>
          <a:ea typeface="+mn-ea"/>
          <a:cs typeface="Arial" pitchFamily="34" charset="0"/>
        </a:defRPr>
      </a:lvl3pPr>
      <a:lvl4pPr marL="1787525" indent="-415925" algn="l" defTabSz="914400" rtl="0" eaLnBrk="1" latinLnBrk="0" hangingPunct="1">
        <a:spcBef>
          <a:spcPct val="20000"/>
        </a:spcBef>
        <a:buClr>
          <a:srgbClr val="EF4035"/>
        </a:buClr>
        <a:buFont typeface="Arial" pitchFamily="34" charset="0"/>
        <a:buChar char="–"/>
        <a:defRPr sz="2000" kern="1200">
          <a:solidFill>
            <a:srgbClr val="666666"/>
          </a:solidFill>
          <a:latin typeface="Arial" pitchFamily="34" charset="0"/>
          <a:ea typeface="+mn-ea"/>
          <a:cs typeface="Arial" pitchFamily="34" charset="0"/>
        </a:defRPr>
      </a:lvl4pPr>
      <a:lvl5pPr marL="2333625" indent="-504825" algn="l" defTabSz="914400" rtl="0" eaLnBrk="1" latinLnBrk="0" hangingPunct="1">
        <a:spcBef>
          <a:spcPct val="20000"/>
        </a:spcBef>
        <a:buClr>
          <a:srgbClr val="EF4035"/>
        </a:buClr>
        <a:buFont typeface="Arial" pitchFamily="34" charset="0"/>
        <a:buChar char="»"/>
        <a:defRPr sz="2000" kern="1200">
          <a:solidFill>
            <a:srgbClr val="66666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0D2AEC60-AF22-422B-95D4-898C4D3BDE3E}" type="slidenum">
              <a:rPr lang="en-GB">
                <a:solidFill>
                  <a:prstClr val="black">
                    <a:tint val="75000"/>
                  </a:prstClr>
                </a:solidFill>
                <a:latin typeface="Arial" charset="0"/>
              </a:rPr>
              <a:pPr fontAlgn="base">
                <a:spcBef>
                  <a:spcPct val="0"/>
                </a:spcBef>
                <a:spcAft>
                  <a:spcPct val="0"/>
                </a:spcAft>
                <a:defRPr/>
              </a:pPr>
              <a:t>‹#›</a:t>
            </a:fld>
            <a:endParaRPr lang="en-GB" dirty="0">
              <a:solidFill>
                <a:prstClr val="black">
                  <a:tint val="75000"/>
                </a:prstClr>
              </a:solidFill>
              <a:latin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txStyles>
    <p:titleStyle>
      <a:lvl1pPr algn="ctr" rtl="0" fontAlgn="base">
        <a:spcBef>
          <a:spcPct val="0"/>
        </a:spcBef>
        <a:spcAft>
          <a:spcPct val="0"/>
        </a:spcAft>
        <a:defRPr sz="3200" kern="1200">
          <a:solidFill>
            <a:srgbClr val="EF4035"/>
          </a:solidFill>
          <a:latin typeface="Arial" pitchFamily="34" charset="0"/>
          <a:ea typeface="+mj-ea"/>
          <a:cs typeface="Arial" pitchFamily="34" charset="0"/>
        </a:defRPr>
      </a:lvl1pPr>
      <a:lvl2pPr algn="ctr" rtl="0" fontAlgn="base">
        <a:spcBef>
          <a:spcPct val="0"/>
        </a:spcBef>
        <a:spcAft>
          <a:spcPct val="0"/>
        </a:spcAft>
        <a:defRPr sz="3200">
          <a:solidFill>
            <a:srgbClr val="EF4035"/>
          </a:solidFill>
          <a:latin typeface="Arial" charset="0"/>
          <a:cs typeface="Arial" charset="0"/>
        </a:defRPr>
      </a:lvl2pPr>
      <a:lvl3pPr algn="ctr" rtl="0" fontAlgn="base">
        <a:spcBef>
          <a:spcPct val="0"/>
        </a:spcBef>
        <a:spcAft>
          <a:spcPct val="0"/>
        </a:spcAft>
        <a:defRPr sz="3200">
          <a:solidFill>
            <a:srgbClr val="EF4035"/>
          </a:solidFill>
          <a:latin typeface="Arial" charset="0"/>
          <a:cs typeface="Arial" charset="0"/>
        </a:defRPr>
      </a:lvl3pPr>
      <a:lvl4pPr algn="ctr" rtl="0" fontAlgn="base">
        <a:spcBef>
          <a:spcPct val="0"/>
        </a:spcBef>
        <a:spcAft>
          <a:spcPct val="0"/>
        </a:spcAft>
        <a:defRPr sz="3200">
          <a:solidFill>
            <a:srgbClr val="EF4035"/>
          </a:solidFill>
          <a:latin typeface="Arial" charset="0"/>
          <a:cs typeface="Arial" charset="0"/>
        </a:defRPr>
      </a:lvl4pPr>
      <a:lvl5pPr algn="ctr" rtl="0" fontAlgn="base">
        <a:spcBef>
          <a:spcPct val="0"/>
        </a:spcBef>
        <a:spcAft>
          <a:spcPct val="0"/>
        </a:spcAft>
        <a:defRPr sz="3200">
          <a:solidFill>
            <a:srgbClr val="EF4035"/>
          </a:solidFill>
          <a:latin typeface="Arial" charset="0"/>
          <a:cs typeface="Arial" charset="0"/>
        </a:defRPr>
      </a:lvl5pPr>
      <a:lvl6pPr marL="457200" algn="ctr" rtl="0" fontAlgn="base">
        <a:spcBef>
          <a:spcPct val="0"/>
        </a:spcBef>
        <a:spcAft>
          <a:spcPct val="0"/>
        </a:spcAft>
        <a:defRPr sz="3200">
          <a:solidFill>
            <a:srgbClr val="EF4035"/>
          </a:solidFill>
          <a:latin typeface="Arial" charset="0"/>
          <a:cs typeface="Arial" charset="0"/>
        </a:defRPr>
      </a:lvl6pPr>
      <a:lvl7pPr marL="914400" algn="ctr" rtl="0" fontAlgn="base">
        <a:spcBef>
          <a:spcPct val="0"/>
        </a:spcBef>
        <a:spcAft>
          <a:spcPct val="0"/>
        </a:spcAft>
        <a:defRPr sz="3200">
          <a:solidFill>
            <a:srgbClr val="EF4035"/>
          </a:solidFill>
          <a:latin typeface="Arial" charset="0"/>
          <a:cs typeface="Arial" charset="0"/>
        </a:defRPr>
      </a:lvl7pPr>
      <a:lvl8pPr marL="1371600" algn="ctr" rtl="0" fontAlgn="base">
        <a:spcBef>
          <a:spcPct val="0"/>
        </a:spcBef>
        <a:spcAft>
          <a:spcPct val="0"/>
        </a:spcAft>
        <a:defRPr sz="3200">
          <a:solidFill>
            <a:srgbClr val="EF4035"/>
          </a:solidFill>
          <a:latin typeface="Arial" charset="0"/>
          <a:cs typeface="Arial" charset="0"/>
        </a:defRPr>
      </a:lvl8pPr>
      <a:lvl9pPr marL="1828800" algn="ctr" rtl="0" fontAlgn="base">
        <a:spcBef>
          <a:spcPct val="0"/>
        </a:spcBef>
        <a:spcAft>
          <a:spcPct val="0"/>
        </a:spcAft>
        <a:defRPr sz="3200">
          <a:solidFill>
            <a:srgbClr val="EF4035"/>
          </a:solidFill>
          <a:latin typeface="Arial" charset="0"/>
          <a:cs typeface="Arial" charset="0"/>
        </a:defRPr>
      </a:lvl9pPr>
    </p:titleStyle>
    <p:bodyStyle>
      <a:lvl1pPr marL="531813" indent="-531813" algn="l" rtl="0" fontAlgn="base">
        <a:spcBef>
          <a:spcPct val="20000"/>
        </a:spcBef>
        <a:spcAft>
          <a:spcPct val="0"/>
        </a:spcAft>
        <a:buClr>
          <a:srgbClr val="EF4035"/>
        </a:buClr>
        <a:buBlip>
          <a:blip r:embed="rId2"/>
        </a:buBlip>
        <a:defRPr sz="3200" kern="1200">
          <a:solidFill>
            <a:srgbClr val="666666"/>
          </a:solidFill>
          <a:latin typeface="Arial" pitchFamily="34" charset="0"/>
          <a:ea typeface="+mn-ea"/>
          <a:cs typeface="Arial" pitchFamily="34" charset="0"/>
        </a:defRPr>
      </a:lvl1pPr>
      <a:lvl2pPr marL="900113" indent="-442913" algn="l" rtl="0" fontAlgn="base">
        <a:spcBef>
          <a:spcPct val="20000"/>
        </a:spcBef>
        <a:spcAft>
          <a:spcPct val="0"/>
        </a:spcAft>
        <a:buClr>
          <a:srgbClr val="EF4035"/>
        </a:buClr>
        <a:buFont typeface="Arial" charset="0"/>
        <a:buChar char="–"/>
        <a:defRPr sz="2800" kern="1200">
          <a:solidFill>
            <a:srgbClr val="666666"/>
          </a:solidFill>
          <a:latin typeface="Arial" pitchFamily="34" charset="0"/>
          <a:ea typeface="+mn-ea"/>
          <a:cs typeface="Arial" pitchFamily="34" charset="0"/>
        </a:defRPr>
      </a:lvl2pPr>
      <a:lvl3pPr marL="1433513" indent="-519113" algn="l" rtl="0" fontAlgn="base">
        <a:spcBef>
          <a:spcPct val="20000"/>
        </a:spcBef>
        <a:spcAft>
          <a:spcPct val="0"/>
        </a:spcAft>
        <a:buClr>
          <a:srgbClr val="EF4035"/>
        </a:buClr>
        <a:buFont typeface="Arial" charset="0"/>
        <a:buChar char="•"/>
        <a:defRPr sz="2400" kern="1200">
          <a:solidFill>
            <a:srgbClr val="666666"/>
          </a:solidFill>
          <a:latin typeface="Arial" pitchFamily="34" charset="0"/>
          <a:ea typeface="+mn-ea"/>
          <a:cs typeface="Arial" pitchFamily="34" charset="0"/>
        </a:defRPr>
      </a:lvl3pPr>
      <a:lvl4pPr marL="1787525" indent="-415925" algn="l" rtl="0" fontAlgn="base">
        <a:spcBef>
          <a:spcPct val="20000"/>
        </a:spcBef>
        <a:spcAft>
          <a:spcPct val="0"/>
        </a:spcAft>
        <a:buClr>
          <a:srgbClr val="EF4035"/>
        </a:buClr>
        <a:buFont typeface="Arial" charset="0"/>
        <a:buChar char="–"/>
        <a:defRPr sz="2000" kern="1200">
          <a:solidFill>
            <a:srgbClr val="666666"/>
          </a:solidFill>
          <a:latin typeface="Arial" pitchFamily="34" charset="0"/>
          <a:ea typeface="+mn-ea"/>
          <a:cs typeface="Arial" pitchFamily="34" charset="0"/>
        </a:defRPr>
      </a:lvl4pPr>
      <a:lvl5pPr marL="2333625" indent="-504825" algn="l" rtl="0" fontAlgn="base">
        <a:spcBef>
          <a:spcPct val="20000"/>
        </a:spcBef>
        <a:spcAft>
          <a:spcPct val="0"/>
        </a:spcAft>
        <a:buClr>
          <a:srgbClr val="EF4035"/>
        </a:buClr>
        <a:buFont typeface="Arial" charset="0"/>
        <a:buChar char="»"/>
        <a:defRPr sz="2000" kern="1200">
          <a:solidFill>
            <a:srgbClr val="66666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0D2AEC60-AF22-422B-95D4-898C4D3BDE3E}" type="slidenum">
              <a:rPr lang="en-GB">
                <a:solidFill>
                  <a:prstClr val="black">
                    <a:tint val="75000"/>
                  </a:prstClr>
                </a:solidFill>
                <a:latin typeface="Arial" charset="0"/>
              </a:rPr>
              <a:pPr fontAlgn="base">
                <a:spcBef>
                  <a:spcPct val="0"/>
                </a:spcBef>
                <a:spcAft>
                  <a:spcPct val="0"/>
                </a:spcAft>
                <a:defRPr/>
              </a:pPr>
              <a:t>‹#›</a:t>
            </a:fld>
            <a:endParaRPr lang="en-GB" dirty="0">
              <a:solidFill>
                <a:prstClr val="black">
                  <a:tint val="75000"/>
                </a:prstClr>
              </a:solidFill>
              <a:latin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txStyles>
    <p:titleStyle>
      <a:lvl1pPr algn="ctr" rtl="0" fontAlgn="base">
        <a:spcBef>
          <a:spcPct val="0"/>
        </a:spcBef>
        <a:spcAft>
          <a:spcPct val="0"/>
        </a:spcAft>
        <a:defRPr sz="3200" kern="1200">
          <a:solidFill>
            <a:srgbClr val="EF4035"/>
          </a:solidFill>
          <a:latin typeface="Arial" pitchFamily="34" charset="0"/>
          <a:ea typeface="+mj-ea"/>
          <a:cs typeface="Arial" pitchFamily="34" charset="0"/>
        </a:defRPr>
      </a:lvl1pPr>
      <a:lvl2pPr algn="ctr" rtl="0" fontAlgn="base">
        <a:spcBef>
          <a:spcPct val="0"/>
        </a:spcBef>
        <a:spcAft>
          <a:spcPct val="0"/>
        </a:spcAft>
        <a:defRPr sz="3200">
          <a:solidFill>
            <a:srgbClr val="EF4035"/>
          </a:solidFill>
          <a:latin typeface="Arial" charset="0"/>
          <a:cs typeface="Arial" charset="0"/>
        </a:defRPr>
      </a:lvl2pPr>
      <a:lvl3pPr algn="ctr" rtl="0" fontAlgn="base">
        <a:spcBef>
          <a:spcPct val="0"/>
        </a:spcBef>
        <a:spcAft>
          <a:spcPct val="0"/>
        </a:spcAft>
        <a:defRPr sz="3200">
          <a:solidFill>
            <a:srgbClr val="EF4035"/>
          </a:solidFill>
          <a:latin typeface="Arial" charset="0"/>
          <a:cs typeface="Arial" charset="0"/>
        </a:defRPr>
      </a:lvl3pPr>
      <a:lvl4pPr algn="ctr" rtl="0" fontAlgn="base">
        <a:spcBef>
          <a:spcPct val="0"/>
        </a:spcBef>
        <a:spcAft>
          <a:spcPct val="0"/>
        </a:spcAft>
        <a:defRPr sz="3200">
          <a:solidFill>
            <a:srgbClr val="EF4035"/>
          </a:solidFill>
          <a:latin typeface="Arial" charset="0"/>
          <a:cs typeface="Arial" charset="0"/>
        </a:defRPr>
      </a:lvl4pPr>
      <a:lvl5pPr algn="ctr" rtl="0" fontAlgn="base">
        <a:spcBef>
          <a:spcPct val="0"/>
        </a:spcBef>
        <a:spcAft>
          <a:spcPct val="0"/>
        </a:spcAft>
        <a:defRPr sz="3200">
          <a:solidFill>
            <a:srgbClr val="EF4035"/>
          </a:solidFill>
          <a:latin typeface="Arial" charset="0"/>
          <a:cs typeface="Arial" charset="0"/>
        </a:defRPr>
      </a:lvl5pPr>
      <a:lvl6pPr marL="457200" algn="ctr" rtl="0" fontAlgn="base">
        <a:spcBef>
          <a:spcPct val="0"/>
        </a:spcBef>
        <a:spcAft>
          <a:spcPct val="0"/>
        </a:spcAft>
        <a:defRPr sz="3200">
          <a:solidFill>
            <a:srgbClr val="EF4035"/>
          </a:solidFill>
          <a:latin typeface="Arial" charset="0"/>
          <a:cs typeface="Arial" charset="0"/>
        </a:defRPr>
      </a:lvl6pPr>
      <a:lvl7pPr marL="914400" algn="ctr" rtl="0" fontAlgn="base">
        <a:spcBef>
          <a:spcPct val="0"/>
        </a:spcBef>
        <a:spcAft>
          <a:spcPct val="0"/>
        </a:spcAft>
        <a:defRPr sz="3200">
          <a:solidFill>
            <a:srgbClr val="EF4035"/>
          </a:solidFill>
          <a:latin typeface="Arial" charset="0"/>
          <a:cs typeface="Arial" charset="0"/>
        </a:defRPr>
      </a:lvl7pPr>
      <a:lvl8pPr marL="1371600" algn="ctr" rtl="0" fontAlgn="base">
        <a:spcBef>
          <a:spcPct val="0"/>
        </a:spcBef>
        <a:spcAft>
          <a:spcPct val="0"/>
        </a:spcAft>
        <a:defRPr sz="3200">
          <a:solidFill>
            <a:srgbClr val="EF4035"/>
          </a:solidFill>
          <a:latin typeface="Arial" charset="0"/>
          <a:cs typeface="Arial" charset="0"/>
        </a:defRPr>
      </a:lvl8pPr>
      <a:lvl9pPr marL="1828800" algn="ctr" rtl="0" fontAlgn="base">
        <a:spcBef>
          <a:spcPct val="0"/>
        </a:spcBef>
        <a:spcAft>
          <a:spcPct val="0"/>
        </a:spcAft>
        <a:defRPr sz="3200">
          <a:solidFill>
            <a:srgbClr val="EF4035"/>
          </a:solidFill>
          <a:latin typeface="Arial" charset="0"/>
          <a:cs typeface="Arial" charset="0"/>
        </a:defRPr>
      </a:lvl9pPr>
    </p:titleStyle>
    <p:bodyStyle>
      <a:lvl1pPr marL="531813" indent="-531813" algn="l" rtl="0" fontAlgn="base">
        <a:spcBef>
          <a:spcPct val="20000"/>
        </a:spcBef>
        <a:spcAft>
          <a:spcPct val="0"/>
        </a:spcAft>
        <a:buClr>
          <a:srgbClr val="EF4035"/>
        </a:buClr>
        <a:buBlip>
          <a:blip r:embed="rId2"/>
        </a:buBlip>
        <a:defRPr sz="3200" kern="1200">
          <a:solidFill>
            <a:srgbClr val="666666"/>
          </a:solidFill>
          <a:latin typeface="Arial" pitchFamily="34" charset="0"/>
          <a:ea typeface="+mn-ea"/>
          <a:cs typeface="Arial" pitchFamily="34" charset="0"/>
        </a:defRPr>
      </a:lvl1pPr>
      <a:lvl2pPr marL="900113" indent="-442913" algn="l" rtl="0" fontAlgn="base">
        <a:spcBef>
          <a:spcPct val="20000"/>
        </a:spcBef>
        <a:spcAft>
          <a:spcPct val="0"/>
        </a:spcAft>
        <a:buClr>
          <a:srgbClr val="EF4035"/>
        </a:buClr>
        <a:buFont typeface="Arial" charset="0"/>
        <a:buChar char="–"/>
        <a:defRPr sz="2800" kern="1200">
          <a:solidFill>
            <a:srgbClr val="666666"/>
          </a:solidFill>
          <a:latin typeface="Arial" pitchFamily="34" charset="0"/>
          <a:ea typeface="+mn-ea"/>
          <a:cs typeface="Arial" pitchFamily="34" charset="0"/>
        </a:defRPr>
      </a:lvl2pPr>
      <a:lvl3pPr marL="1433513" indent="-519113" algn="l" rtl="0" fontAlgn="base">
        <a:spcBef>
          <a:spcPct val="20000"/>
        </a:spcBef>
        <a:spcAft>
          <a:spcPct val="0"/>
        </a:spcAft>
        <a:buClr>
          <a:srgbClr val="EF4035"/>
        </a:buClr>
        <a:buFont typeface="Arial" charset="0"/>
        <a:buChar char="•"/>
        <a:defRPr sz="2400" kern="1200">
          <a:solidFill>
            <a:srgbClr val="666666"/>
          </a:solidFill>
          <a:latin typeface="Arial" pitchFamily="34" charset="0"/>
          <a:ea typeface="+mn-ea"/>
          <a:cs typeface="Arial" pitchFamily="34" charset="0"/>
        </a:defRPr>
      </a:lvl3pPr>
      <a:lvl4pPr marL="1787525" indent="-415925" algn="l" rtl="0" fontAlgn="base">
        <a:spcBef>
          <a:spcPct val="20000"/>
        </a:spcBef>
        <a:spcAft>
          <a:spcPct val="0"/>
        </a:spcAft>
        <a:buClr>
          <a:srgbClr val="EF4035"/>
        </a:buClr>
        <a:buFont typeface="Arial" charset="0"/>
        <a:buChar char="–"/>
        <a:defRPr sz="2000" kern="1200">
          <a:solidFill>
            <a:srgbClr val="666666"/>
          </a:solidFill>
          <a:latin typeface="Arial" pitchFamily="34" charset="0"/>
          <a:ea typeface="+mn-ea"/>
          <a:cs typeface="Arial" pitchFamily="34" charset="0"/>
        </a:defRPr>
      </a:lvl4pPr>
      <a:lvl5pPr marL="2333625" indent="-504825" algn="l" rtl="0" fontAlgn="base">
        <a:spcBef>
          <a:spcPct val="20000"/>
        </a:spcBef>
        <a:spcAft>
          <a:spcPct val="0"/>
        </a:spcAft>
        <a:buClr>
          <a:srgbClr val="EF4035"/>
        </a:buClr>
        <a:buFont typeface="Arial" charset="0"/>
        <a:buChar char="»"/>
        <a:defRPr sz="2000" kern="1200">
          <a:solidFill>
            <a:srgbClr val="66666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5498C08-2543-4F76-BADA-F22E2FB83B79}"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kern="1200">
          <a:solidFill>
            <a:srgbClr val="EF4035"/>
          </a:solidFill>
          <a:latin typeface="Arial" pitchFamily="34" charset="0"/>
          <a:ea typeface="+mj-ea"/>
          <a:cs typeface="Arial" pitchFamily="34" charset="0"/>
        </a:defRPr>
      </a:lvl1pPr>
      <a:lvl2pPr algn="ctr" rtl="0" eaLnBrk="0" fontAlgn="base" hangingPunct="0">
        <a:spcBef>
          <a:spcPct val="0"/>
        </a:spcBef>
        <a:spcAft>
          <a:spcPct val="0"/>
        </a:spcAft>
        <a:defRPr sz="3200">
          <a:solidFill>
            <a:srgbClr val="EF4035"/>
          </a:solidFill>
          <a:latin typeface="Arial" charset="0"/>
          <a:cs typeface="Arial" charset="0"/>
        </a:defRPr>
      </a:lvl2pPr>
      <a:lvl3pPr algn="ctr" rtl="0" eaLnBrk="0" fontAlgn="base" hangingPunct="0">
        <a:spcBef>
          <a:spcPct val="0"/>
        </a:spcBef>
        <a:spcAft>
          <a:spcPct val="0"/>
        </a:spcAft>
        <a:defRPr sz="3200">
          <a:solidFill>
            <a:srgbClr val="EF4035"/>
          </a:solidFill>
          <a:latin typeface="Arial" charset="0"/>
          <a:cs typeface="Arial" charset="0"/>
        </a:defRPr>
      </a:lvl3pPr>
      <a:lvl4pPr algn="ctr" rtl="0" eaLnBrk="0" fontAlgn="base" hangingPunct="0">
        <a:spcBef>
          <a:spcPct val="0"/>
        </a:spcBef>
        <a:spcAft>
          <a:spcPct val="0"/>
        </a:spcAft>
        <a:defRPr sz="3200">
          <a:solidFill>
            <a:srgbClr val="EF4035"/>
          </a:solidFill>
          <a:latin typeface="Arial" charset="0"/>
          <a:cs typeface="Arial" charset="0"/>
        </a:defRPr>
      </a:lvl4pPr>
      <a:lvl5pPr algn="ctr" rtl="0" eaLnBrk="0" fontAlgn="base" hangingPunct="0">
        <a:spcBef>
          <a:spcPct val="0"/>
        </a:spcBef>
        <a:spcAft>
          <a:spcPct val="0"/>
        </a:spcAft>
        <a:defRPr sz="3200">
          <a:solidFill>
            <a:srgbClr val="EF4035"/>
          </a:solidFill>
          <a:latin typeface="Arial" charset="0"/>
          <a:cs typeface="Arial" charset="0"/>
        </a:defRPr>
      </a:lvl5pPr>
      <a:lvl6pPr marL="457200" algn="ctr" rtl="0" fontAlgn="base">
        <a:spcBef>
          <a:spcPct val="0"/>
        </a:spcBef>
        <a:spcAft>
          <a:spcPct val="0"/>
        </a:spcAft>
        <a:defRPr sz="3200">
          <a:solidFill>
            <a:srgbClr val="EF4035"/>
          </a:solidFill>
          <a:latin typeface="Arial" charset="0"/>
          <a:cs typeface="Arial" charset="0"/>
        </a:defRPr>
      </a:lvl6pPr>
      <a:lvl7pPr marL="914400" algn="ctr" rtl="0" fontAlgn="base">
        <a:spcBef>
          <a:spcPct val="0"/>
        </a:spcBef>
        <a:spcAft>
          <a:spcPct val="0"/>
        </a:spcAft>
        <a:defRPr sz="3200">
          <a:solidFill>
            <a:srgbClr val="EF4035"/>
          </a:solidFill>
          <a:latin typeface="Arial" charset="0"/>
          <a:cs typeface="Arial" charset="0"/>
        </a:defRPr>
      </a:lvl7pPr>
      <a:lvl8pPr marL="1371600" algn="ctr" rtl="0" fontAlgn="base">
        <a:spcBef>
          <a:spcPct val="0"/>
        </a:spcBef>
        <a:spcAft>
          <a:spcPct val="0"/>
        </a:spcAft>
        <a:defRPr sz="3200">
          <a:solidFill>
            <a:srgbClr val="EF4035"/>
          </a:solidFill>
          <a:latin typeface="Arial" charset="0"/>
          <a:cs typeface="Arial" charset="0"/>
        </a:defRPr>
      </a:lvl8pPr>
      <a:lvl9pPr marL="1828800" algn="ctr" rtl="0" fontAlgn="base">
        <a:spcBef>
          <a:spcPct val="0"/>
        </a:spcBef>
        <a:spcAft>
          <a:spcPct val="0"/>
        </a:spcAft>
        <a:defRPr sz="3200">
          <a:solidFill>
            <a:srgbClr val="EF4035"/>
          </a:solidFill>
          <a:latin typeface="Arial" charset="0"/>
          <a:cs typeface="Arial" charset="0"/>
        </a:defRPr>
      </a:lvl9pPr>
    </p:titleStyle>
    <p:bodyStyle>
      <a:lvl1pPr marL="531813" indent="-531813" algn="l" rtl="0" eaLnBrk="0" fontAlgn="base" hangingPunct="0">
        <a:spcBef>
          <a:spcPct val="20000"/>
        </a:spcBef>
        <a:spcAft>
          <a:spcPct val="0"/>
        </a:spcAft>
        <a:buClr>
          <a:srgbClr val="EF4035"/>
        </a:buClr>
        <a:buBlip>
          <a:blip r:embed="rId13"/>
        </a:buBlip>
        <a:defRPr sz="3200" kern="1200">
          <a:solidFill>
            <a:srgbClr val="666666"/>
          </a:solidFill>
          <a:latin typeface="Arial" pitchFamily="34" charset="0"/>
          <a:ea typeface="+mn-ea"/>
          <a:cs typeface="Arial" pitchFamily="34" charset="0"/>
        </a:defRPr>
      </a:lvl1pPr>
      <a:lvl2pPr marL="900113" indent="-442913" algn="l" rtl="0" eaLnBrk="0" fontAlgn="base" hangingPunct="0">
        <a:spcBef>
          <a:spcPct val="20000"/>
        </a:spcBef>
        <a:spcAft>
          <a:spcPct val="0"/>
        </a:spcAft>
        <a:buClr>
          <a:srgbClr val="EF4035"/>
        </a:buClr>
        <a:buFont typeface="Arial" charset="0"/>
        <a:buChar char="•"/>
        <a:defRPr sz="2800" kern="1200">
          <a:solidFill>
            <a:srgbClr val="666666"/>
          </a:solidFill>
          <a:latin typeface="Arial" pitchFamily="34" charset="0"/>
          <a:ea typeface="+mn-ea"/>
          <a:cs typeface="Arial" pitchFamily="34" charset="0"/>
        </a:defRPr>
      </a:lvl2pPr>
      <a:lvl3pPr marL="1433513" indent="-519113" algn="l" rtl="0" eaLnBrk="0" fontAlgn="base" hangingPunct="0">
        <a:spcBef>
          <a:spcPct val="20000"/>
        </a:spcBef>
        <a:spcAft>
          <a:spcPct val="0"/>
        </a:spcAft>
        <a:buClr>
          <a:srgbClr val="EF4035"/>
        </a:buClr>
        <a:buFont typeface="Arial" charset="0"/>
        <a:buChar char="–"/>
        <a:defRPr sz="2400" kern="1200">
          <a:solidFill>
            <a:srgbClr val="666666"/>
          </a:solidFill>
          <a:latin typeface="Arial" pitchFamily="34" charset="0"/>
          <a:ea typeface="+mn-ea"/>
          <a:cs typeface="Arial" pitchFamily="34" charset="0"/>
        </a:defRPr>
      </a:lvl3pPr>
      <a:lvl4pPr marL="1787525" indent="-415925" algn="l" rtl="0" eaLnBrk="0" fontAlgn="base" hangingPunct="0">
        <a:spcBef>
          <a:spcPct val="20000"/>
        </a:spcBef>
        <a:spcAft>
          <a:spcPct val="0"/>
        </a:spcAft>
        <a:buClr>
          <a:srgbClr val="EF4035"/>
        </a:buClr>
        <a:buFont typeface="Arial" charset="0"/>
        <a:buChar char="–"/>
        <a:defRPr sz="2000" kern="1200">
          <a:solidFill>
            <a:srgbClr val="666666"/>
          </a:solidFill>
          <a:latin typeface="Arial" pitchFamily="34" charset="0"/>
          <a:ea typeface="+mn-ea"/>
          <a:cs typeface="Arial" pitchFamily="34" charset="0"/>
        </a:defRPr>
      </a:lvl4pPr>
      <a:lvl5pPr marL="2333625" indent="-504825" algn="l" rtl="0" eaLnBrk="0" fontAlgn="base" hangingPunct="0">
        <a:spcBef>
          <a:spcPct val="20000"/>
        </a:spcBef>
        <a:spcAft>
          <a:spcPct val="0"/>
        </a:spcAft>
        <a:buClr>
          <a:srgbClr val="EF4035"/>
        </a:buClr>
        <a:buFont typeface="Arial" charset="0"/>
        <a:buChar char="»"/>
        <a:defRPr sz="2000" kern="1200">
          <a:solidFill>
            <a:srgbClr val="66666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hildhoodbereavementnetwork.org.uk/research/key-statistic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bn@ncb.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404664"/>
            <a:ext cx="8208912" cy="707886"/>
          </a:xfrm>
          <a:prstGeom prst="rect">
            <a:avLst/>
          </a:prstGeom>
        </p:spPr>
        <p:txBody>
          <a:bodyPr wrap="square">
            <a:spAutoFit/>
          </a:bodyPr>
          <a:lstStyle/>
          <a:p>
            <a:pPr algn="ctr"/>
            <a:r>
              <a:rPr lang="en-GB" sz="4000" b="1" dirty="0" smtClean="0">
                <a:solidFill>
                  <a:srgbClr val="EF4035"/>
                </a:solidFill>
                <a:latin typeface="Arial" pitchFamily="34" charset="0"/>
                <a:ea typeface="+mj-ea"/>
                <a:cs typeface="Arial" pitchFamily="34" charset="0"/>
              </a:rPr>
              <a:t>About </a:t>
            </a:r>
            <a:r>
              <a:rPr lang="en-GB" sz="4000" b="1" smtClean="0">
                <a:solidFill>
                  <a:srgbClr val="EF4035"/>
                </a:solidFill>
                <a:latin typeface="Arial" pitchFamily="34" charset="0"/>
                <a:ea typeface="+mj-ea"/>
                <a:cs typeface="Arial" pitchFamily="34" charset="0"/>
              </a:rPr>
              <a:t>our charity</a:t>
            </a:r>
            <a:endParaRPr lang="en-GB" sz="4000" dirty="0"/>
          </a:p>
        </p:txBody>
      </p:sp>
      <p:sp>
        <p:nvSpPr>
          <p:cNvPr id="5" name="TextBox 4"/>
          <p:cNvSpPr txBox="1"/>
          <p:nvPr/>
        </p:nvSpPr>
        <p:spPr>
          <a:xfrm>
            <a:off x="1403649" y="1628800"/>
            <a:ext cx="6781196" cy="954107"/>
          </a:xfrm>
          <a:prstGeom prst="rect">
            <a:avLst/>
          </a:prstGeom>
          <a:noFill/>
        </p:spPr>
        <p:txBody>
          <a:bodyPr wrap="square" rtlCol="0">
            <a:spAutoFit/>
          </a:bodyPr>
          <a:lstStyle/>
          <a:p>
            <a:pPr algn="ctr"/>
            <a:r>
              <a:rPr lang="en-GB" sz="2800" dirty="0" smtClean="0">
                <a:solidFill>
                  <a:srgbClr val="666666"/>
                </a:solidFill>
                <a:latin typeface="+mj-lt"/>
              </a:rPr>
              <a:t>Jonathan Evans</a:t>
            </a:r>
            <a:r>
              <a:rPr lang="en-GB" sz="2800" dirty="0">
                <a:solidFill>
                  <a:srgbClr val="666666"/>
                </a:solidFill>
                <a:latin typeface="+mj-lt"/>
              </a:rPr>
              <a:t> </a:t>
            </a:r>
            <a:endParaRPr lang="en-GB" sz="2800" dirty="0" smtClean="0">
              <a:solidFill>
                <a:srgbClr val="666666"/>
              </a:solidFill>
              <a:latin typeface="+mj-lt"/>
            </a:endParaRPr>
          </a:p>
          <a:p>
            <a:pPr algn="ctr"/>
            <a:r>
              <a:rPr lang="en-GB" sz="2800" dirty="0" smtClean="0">
                <a:solidFill>
                  <a:srgbClr val="666666"/>
                </a:solidFill>
                <a:latin typeface="+mj-lt"/>
              </a:rPr>
              <a:t>Fundraising and Communications Officer</a:t>
            </a:r>
          </a:p>
        </p:txBody>
      </p:sp>
      <p:pic>
        <p:nvPicPr>
          <p:cNvPr id="7" name="Content Placeholder 3" descr="5D3_0258.jpg"/>
          <p:cNvPicPr>
            <a:picLocks noChangeAspect="1"/>
          </p:cNvPicPr>
          <p:nvPr/>
        </p:nvPicPr>
        <p:blipFill>
          <a:blip r:embed="rId2" cstate="print"/>
          <a:stretch>
            <a:fillRect/>
          </a:stretch>
        </p:blipFill>
        <p:spPr>
          <a:xfrm>
            <a:off x="539552" y="2924944"/>
            <a:ext cx="5726112" cy="3816424"/>
          </a:xfrm>
          <a:prstGeom prst="rect">
            <a:avLst/>
          </a:prstGeom>
        </p:spPr>
      </p:pic>
      <p:pic>
        <p:nvPicPr>
          <p:cNvPr id="8" name="Picture 7" descr="CBUK21 Colour.png"/>
          <p:cNvPicPr>
            <a:picLocks noChangeAspect="1"/>
          </p:cNvPicPr>
          <p:nvPr/>
        </p:nvPicPr>
        <p:blipFill>
          <a:blip r:embed="rId3" cstate="print"/>
          <a:stretch>
            <a:fillRect/>
          </a:stretch>
        </p:blipFill>
        <p:spPr>
          <a:xfrm>
            <a:off x="6588224" y="5301208"/>
            <a:ext cx="2182902" cy="12241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2449.jpg"/>
          <p:cNvPicPr>
            <a:picLocks noGrp="1" noChangeAspect="1"/>
          </p:cNvPicPr>
          <p:nvPr>
            <p:ph idx="1"/>
          </p:nvPr>
        </p:nvPicPr>
        <p:blipFill>
          <a:blip r:embed="rId2" cstate="print"/>
          <a:stretch>
            <a:fillRect/>
          </a:stretch>
        </p:blipFill>
        <p:spPr>
          <a:xfrm>
            <a:off x="755576" y="548680"/>
            <a:ext cx="7133047" cy="452596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inzi and Evie Davies 25.6.2015.jpg"/>
          <p:cNvPicPr>
            <a:picLocks noGrp="1" noChangeAspect="1"/>
          </p:cNvPicPr>
          <p:nvPr>
            <p:ph idx="1"/>
          </p:nvPr>
        </p:nvPicPr>
        <p:blipFill>
          <a:blip r:embed="rId3" cstate="print"/>
          <a:stretch>
            <a:fillRect/>
          </a:stretch>
        </p:blipFill>
        <p:spPr>
          <a:xfrm>
            <a:off x="2362200" y="762000"/>
            <a:ext cx="4343400" cy="3244407"/>
          </a:xfrm>
        </p:spPr>
      </p:pic>
      <p:sp>
        <p:nvSpPr>
          <p:cNvPr id="11" name="Title 1"/>
          <p:cNvSpPr>
            <a:spLocks noGrp="1"/>
          </p:cNvSpPr>
          <p:nvPr>
            <p:ph type="title"/>
          </p:nvPr>
        </p:nvSpPr>
        <p:spPr>
          <a:xfrm>
            <a:off x="533400" y="-228600"/>
            <a:ext cx="8229600" cy="1143000"/>
          </a:xfrm>
        </p:spPr>
        <p:txBody>
          <a:bodyPr>
            <a:normAutofit/>
          </a:bodyPr>
          <a:lstStyle/>
          <a:p>
            <a:r>
              <a:rPr lang="en-GB" dirty="0" smtClean="0">
                <a:solidFill>
                  <a:srgbClr val="FF0000"/>
                </a:solidFill>
              </a:rPr>
              <a:t>How de know we are helping people?</a:t>
            </a:r>
            <a:endParaRPr lang="en-GB" sz="3200" dirty="0">
              <a:solidFill>
                <a:srgbClr val="FF0000"/>
              </a:solidFill>
              <a:latin typeface="Arial" pitchFamily="34" charset="0"/>
              <a:cs typeface="Arial" pitchFamily="34" charset="0"/>
            </a:endParaRPr>
          </a:p>
        </p:txBody>
      </p:sp>
      <p:sp>
        <p:nvSpPr>
          <p:cNvPr id="4097" name="Rectangle 1"/>
          <p:cNvSpPr>
            <a:spLocks noChangeArrowheads="1"/>
          </p:cNvSpPr>
          <p:nvPr/>
        </p:nvSpPr>
        <p:spPr bwMode="auto">
          <a:xfrm>
            <a:off x="0" y="4103400"/>
            <a:ext cx="6705600" cy="275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err="1" smtClean="0">
                <a:ln>
                  <a:noFill/>
                </a:ln>
                <a:solidFill>
                  <a:schemeClr val="tx1"/>
                </a:solidFill>
                <a:effectLst/>
                <a:latin typeface="+mj-lt"/>
                <a:ea typeface="Calibri" pitchFamily="34" charset="0"/>
                <a:cs typeface="Times New Roman" pitchFamily="18" charset="0"/>
              </a:rPr>
              <a:t>Evie</a:t>
            </a:r>
            <a:r>
              <a:rPr kumimoji="0" lang="en-GB" b="0" i="0" u="none" strike="noStrike" cap="none" normalizeH="0" baseline="0" dirty="0" smtClean="0">
                <a:ln>
                  <a:noFill/>
                </a:ln>
                <a:solidFill>
                  <a:schemeClr val="tx1"/>
                </a:solidFill>
                <a:effectLst/>
                <a:latin typeface="+mj-lt"/>
                <a:ea typeface="Calibri" pitchFamily="34" charset="0"/>
                <a:cs typeface="Times New Roman" pitchFamily="18" charset="0"/>
              </a:rPr>
              <a:t>, from Widnes, whose dad died, has been coming to CHYPS and having one to one sessions since October 2014.</a:t>
            </a:r>
            <a:endParaRPr kumimoji="0" lang="en-GB"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dirty="0" smtClean="0">
                <a:latin typeface="+mj-lt"/>
                <a:ea typeface="Calibri" pitchFamily="34" charset="0"/>
                <a:cs typeface="Times New Roman" pitchFamily="18" charset="0"/>
              </a:rPr>
              <a:t>M</a:t>
            </a:r>
            <a:r>
              <a:rPr kumimoji="0" lang="en-GB" b="0" i="0" u="none" strike="noStrike" cap="none" normalizeH="0" baseline="0" dirty="0" smtClean="0">
                <a:ln>
                  <a:noFill/>
                </a:ln>
                <a:solidFill>
                  <a:schemeClr val="tx1"/>
                </a:solidFill>
                <a:effectLst/>
                <a:latin typeface="+mj-lt"/>
                <a:ea typeface="Calibri" pitchFamily="34" charset="0"/>
                <a:cs typeface="Times New Roman" pitchFamily="18" charset="0"/>
              </a:rPr>
              <a:t>um</a:t>
            </a:r>
            <a:r>
              <a:rPr kumimoji="0" lang="en-GB"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b="0" i="0" u="none" strike="noStrike" cap="none" normalizeH="0" baseline="0" dirty="0" err="1" smtClean="0">
                <a:ln>
                  <a:noFill/>
                </a:ln>
                <a:solidFill>
                  <a:schemeClr val="tx1"/>
                </a:solidFill>
                <a:effectLst/>
                <a:latin typeface="+mj-lt"/>
                <a:ea typeface="Calibri" pitchFamily="34" charset="0"/>
                <a:cs typeface="Times New Roman" pitchFamily="18" charset="0"/>
              </a:rPr>
              <a:t>Linzi</a:t>
            </a:r>
            <a:r>
              <a:rPr kumimoji="0" lang="en-GB" b="0" i="0" u="none" strike="noStrike" cap="none" normalizeH="0" baseline="0" dirty="0" smtClean="0">
                <a:ln>
                  <a:noFill/>
                </a:ln>
                <a:solidFill>
                  <a:schemeClr val="tx1"/>
                </a:solidFill>
                <a:effectLst/>
                <a:latin typeface="+mj-lt"/>
                <a:ea typeface="Calibri" pitchFamily="34" charset="0"/>
                <a:cs typeface="Times New Roman" pitchFamily="18" charset="0"/>
              </a:rPr>
              <a:t> said: </a:t>
            </a:r>
            <a:r>
              <a:rPr kumimoji="0" lang="en-GB" b="0" i="1" u="none" strike="noStrike" cap="none" normalizeH="0" baseline="0" dirty="0" smtClean="0">
                <a:ln>
                  <a:noFill/>
                </a:ln>
                <a:solidFill>
                  <a:schemeClr val="accent6">
                    <a:lumMod val="75000"/>
                  </a:schemeClr>
                </a:solidFill>
                <a:effectLst/>
                <a:latin typeface="+mj-lt"/>
                <a:ea typeface="Calibri" pitchFamily="34" charset="0"/>
                <a:cs typeface="Times New Roman" pitchFamily="18" charset="0"/>
              </a:rPr>
              <a:t>“Working one to one has helped </a:t>
            </a:r>
            <a:r>
              <a:rPr kumimoji="0" lang="en-GB" b="0" i="1" u="none" strike="noStrike" cap="none" normalizeH="0" baseline="0" dirty="0" err="1" smtClean="0">
                <a:ln>
                  <a:noFill/>
                </a:ln>
                <a:solidFill>
                  <a:schemeClr val="accent6">
                    <a:lumMod val="75000"/>
                  </a:schemeClr>
                </a:solidFill>
                <a:effectLst/>
                <a:latin typeface="+mj-lt"/>
                <a:ea typeface="Calibri" pitchFamily="34" charset="0"/>
                <a:cs typeface="Times New Roman" pitchFamily="18" charset="0"/>
              </a:rPr>
              <a:t>Evie</a:t>
            </a:r>
            <a:r>
              <a:rPr kumimoji="0" lang="en-GB" b="0" i="1" u="none" strike="noStrike" cap="none" normalizeH="0" baseline="0" dirty="0" smtClean="0">
                <a:ln>
                  <a:noFill/>
                </a:ln>
                <a:solidFill>
                  <a:schemeClr val="accent6">
                    <a:lumMod val="75000"/>
                  </a:schemeClr>
                </a:solidFill>
                <a:effectLst/>
                <a:latin typeface="+mj-lt"/>
                <a:ea typeface="Calibri" pitchFamily="34" charset="0"/>
                <a:cs typeface="Times New Roman" pitchFamily="18" charset="0"/>
              </a:rPr>
              <a:t> get some of her confidence back. She is learning to talk instead of bottling things up. CHYPS opened her eyes to the fact she’s not the only child in the world to lose her dad.”</a:t>
            </a:r>
          </a:p>
          <a:p>
            <a:pPr marL="0" marR="0" lvl="0" indent="0" algn="l" defTabSz="914400" rtl="0" eaLnBrk="0" fontAlgn="base" latinLnBrk="0" hangingPunct="0">
              <a:lnSpc>
                <a:spcPct val="100000"/>
              </a:lnSpc>
              <a:spcBef>
                <a:spcPct val="0"/>
              </a:spcBef>
              <a:spcAft>
                <a:spcPct val="0"/>
              </a:spcAft>
              <a:buClrTx/>
              <a:buSzTx/>
              <a:buFontTx/>
              <a:buNone/>
              <a:tabLst/>
            </a:pPr>
            <a:endParaRPr lang="en-GB" dirty="0" smtClean="0">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err="1" smtClean="0">
                <a:ln>
                  <a:noFill/>
                </a:ln>
                <a:solidFill>
                  <a:schemeClr val="tx1"/>
                </a:solidFill>
                <a:effectLst/>
                <a:latin typeface="+mj-lt"/>
                <a:ea typeface="Calibri" pitchFamily="34" charset="0"/>
                <a:cs typeface="Times New Roman" pitchFamily="18" charset="0"/>
              </a:rPr>
              <a:t>Evie</a:t>
            </a:r>
            <a:r>
              <a:rPr kumimoji="0" lang="en-GB" b="0" i="0" u="none" strike="noStrike" cap="none" normalizeH="0" baseline="0" dirty="0" smtClean="0">
                <a:ln>
                  <a:noFill/>
                </a:ln>
                <a:solidFill>
                  <a:schemeClr val="tx1"/>
                </a:solidFill>
                <a:effectLst/>
                <a:latin typeface="+mj-lt"/>
                <a:ea typeface="Calibri" pitchFamily="34" charset="0"/>
                <a:cs typeface="Times New Roman" pitchFamily="18" charset="0"/>
              </a:rPr>
              <a:t>, aged 9, said</a:t>
            </a:r>
            <a:r>
              <a:rPr kumimoji="0" lang="en-GB" b="0" i="0" u="none" strike="noStrike" cap="none" normalizeH="0" baseline="0" dirty="0" smtClean="0">
                <a:ln>
                  <a:noFill/>
                </a:ln>
                <a:solidFill>
                  <a:schemeClr val="accent6">
                    <a:lumMod val="75000"/>
                  </a:schemeClr>
                </a:solidFill>
                <a:effectLst/>
                <a:latin typeface="+mj-lt"/>
                <a:ea typeface="Calibri" pitchFamily="34" charset="0"/>
                <a:cs typeface="Times New Roman" pitchFamily="18" charset="0"/>
              </a:rPr>
              <a:t>: </a:t>
            </a:r>
            <a:r>
              <a:rPr kumimoji="0" lang="en-GB" b="0" i="1" u="none" strike="noStrike" cap="none" normalizeH="0" baseline="0" dirty="0" smtClean="0">
                <a:ln>
                  <a:noFill/>
                </a:ln>
                <a:solidFill>
                  <a:schemeClr val="accent6">
                    <a:lumMod val="75000"/>
                  </a:schemeClr>
                </a:solidFill>
                <a:effectLst/>
                <a:latin typeface="+mj-lt"/>
                <a:ea typeface="Calibri" pitchFamily="34" charset="0"/>
                <a:cs typeface="Times New Roman" pitchFamily="18" charset="0"/>
              </a:rPr>
              <a:t>“Coming along has helped me worry a lot less. I always feel happier afterwards</a:t>
            </a:r>
            <a:r>
              <a:rPr lang="en-GB" dirty="0" smtClean="0">
                <a:solidFill>
                  <a:schemeClr val="accent6">
                    <a:lumMod val="75000"/>
                  </a:schemeClr>
                </a:solidFill>
                <a:latin typeface="+mj-lt"/>
                <a:cs typeface="Arial" pitchFamily="34" charset="0"/>
              </a:rPr>
              <a:t>.”</a:t>
            </a:r>
            <a:endParaRPr kumimoji="0" lang="en-GB" b="0" i="0" u="none" strike="noStrike" cap="none" normalizeH="0" baseline="0" dirty="0" smtClean="0">
              <a:ln>
                <a:noFill/>
              </a:ln>
              <a:solidFill>
                <a:schemeClr val="accent6">
                  <a:lumMod val="75000"/>
                </a:schemeClr>
              </a:solidFill>
              <a:effectLst/>
              <a:latin typeface="+mj-lt"/>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know we are helping people?</a:t>
            </a:r>
            <a:endParaRPr lang="en-GB" dirty="0"/>
          </a:p>
        </p:txBody>
      </p:sp>
      <p:pic>
        <p:nvPicPr>
          <p:cNvPr id="4" name="Content Placeholder 3" descr="Ben and Alisha YPAG.jpg"/>
          <p:cNvPicPr>
            <a:picLocks noGrp="1" noChangeAspect="1"/>
          </p:cNvPicPr>
          <p:nvPr>
            <p:ph idx="1"/>
          </p:nvPr>
        </p:nvPicPr>
        <p:blipFill>
          <a:blip r:embed="rId2" cstate="print"/>
          <a:stretch>
            <a:fillRect/>
          </a:stretch>
        </p:blipFill>
        <p:spPr>
          <a:xfrm>
            <a:off x="2123728" y="1124744"/>
            <a:ext cx="4320480" cy="2892222"/>
          </a:xfrm>
        </p:spPr>
      </p:pic>
      <p:sp>
        <p:nvSpPr>
          <p:cNvPr id="7" name="TextBox 6"/>
          <p:cNvSpPr txBox="1"/>
          <p:nvPr/>
        </p:nvSpPr>
        <p:spPr>
          <a:xfrm>
            <a:off x="827584" y="4077072"/>
            <a:ext cx="6192688" cy="2585323"/>
          </a:xfrm>
          <a:prstGeom prst="rect">
            <a:avLst/>
          </a:prstGeom>
          <a:noFill/>
        </p:spPr>
        <p:txBody>
          <a:bodyPr wrap="square" rtlCol="0">
            <a:spAutoFit/>
          </a:bodyPr>
          <a:lstStyle/>
          <a:p>
            <a:r>
              <a:rPr lang="en-GB" i="1" dirty="0" smtClean="0"/>
              <a:t>“Being part of the Young People’s Advisory Group has made me understand that other people are going through the same thing as me. It has also helped my confidence.”</a:t>
            </a:r>
            <a:endParaRPr lang="en-GB" dirty="0" smtClean="0"/>
          </a:p>
          <a:p>
            <a:r>
              <a:rPr lang="en-GB" dirty="0" smtClean="0"/>
              <a:t>– Ben,15, from Warrington.</a:t>
            </a:r>
          </a:p>
          <a:p>
            <a:endParaRPr lang="en-GB" dirty="0" smtClean="0"/>
          </a:p>
          <a:p>
            <a:r>
              <a:rPr lang="en-GB" i="1" dirty="0" smtClean="0"/>
              <a:t>“Coming along to the charity has helped me a lot. It has given me confidence to talk about my feelings and I’ve been able to meet people in a similar situation.”</a:t>
            </a:r>
            <a:endParaRPr lang="en-GB" dirty="0" smtClean="0"/>
          </a:p>
          <a:p>
            <a:r>
              <a:rPr lang="en-GB" dirty="0" smtClean="0"/>
              <a:t> – Alisha, 15, from Widnes.</a:t>
            </a:r>
            <a:endParaRPr lang="en-GB"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our volunteers say...</a:t>
            </a:r>
            <a:endParaRPr lang="en-GB" dirty="0"/>
          </a:p>
        </p:txBody>
      </p:sp>
      <p:pic>
        <p:nvPicPr>
          <p:cNvPr id="4" name="Content Placeholder 3" descr="Steve Jones.jpg"/>
          <p:cNvPicPr>
            <a:picLocks noGrp="1" noChangeAspect="1"/>
          </p:cNvPicPr>
          <p:nvPr>
            <p:ph idx="1"/>
          </p:nvPr>
        </p:nvPicPr>
        <p:blipFill>
          <a:blip r:embed="rId2" cstate="print"/>
          <a:stretch>
            <a:fillRect/>
          </a:stretch>
        </p:blipFill>
        <p:spPr>
          <a:xfrm>
            <a:off x="2555776" y="1124744"/>
            <a:ext cx="3718828" cy="3024336"/>
          </a:xfrm>
        </p:spPr>
      </p:pic>
      <p:sp>
        <p:nvSpPr>
          <p:cNvPr id="5121" name="Rectangle 1"/>
          <p:cNvSpPr>
            <a:spLocks noChangeArrowheads="1"/>
          </p:cNvSpPr>
          <p:nvPr/>
        </p:nvSpPr>
        <p:spPr bwMode="auto">
          <a:xfrm>
            <a:off x="323528" y="4272190"/>
            <a:ext cx="712879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1" u="none" strike="noStrike" cap="none" normalizeH="0" baseline="0" dirty="0" smtClean="0">
                <a:ln>
                  <a:noFill/>
                </a:ln>
                <a:solidFill>
                  <a:srgbClr val="595959"/>
                </a:solidFill>
                <a:effectLst/>
                <a:ea typeface="Times New Roman" pitchFamily="18" charset="0"/>
                <a:cs typeface="Arial" pitchFamily="34" charset="0"/>
              </a:rPr>
              <a:t>“I came along to last year’s Dash for Dad Fun Run and it all started from there.</a:t>
            </a:r>
            <a:r>
              <a:rPr lang="en-GB" sz="1600" b="1" i="1" dirty="0" smtClean="0">
                <a:cs typeface="Arial" pitchFamily="34" charset="0"/>
              </a:rPr>
              <a:t> </a:t>
            </a:r>
            <a:r>
              <a:rPr kumimoji="0" lang="en-GB" sz="1600" b="1" i="1" u="none" strike="noStrike" cap="none" normalizeH="0" baseline="0" dirty="0" smtClean="0">
                <a:ln>
                  <a:noFill/>
                </a:ln>
                <a:solidFill>
                  <a:srgbClr val="595959"/>
                </a:solidFill>
                <a:effectLst/>
                <a:ea typeface="Times New Roman" pitchFamily="18" charset="0"/>
                <a:cs typeface="Arial" pitchFamily="34" charset="0"/>
              </a:rPr>
              <a:t>What I was most impressed with was the commitment and  passion of the team who help those people in need of guidance, and who support children and families on their long journey ahead.</a:t>
            </a:r>
            <a:r>
              <a:rPr lang="en-GB" sz="1600" b="1" i="1" dirty="0" smtClean="0">
                <a:cs typeface="Arial" pitchFamily="34" charset="0"/>
              </a:rPr>
              <a:t> </a:t>
            </a:r>
            <a:r>
              <a:rPr kumimoji="0" lang="en-GB" sz="1600" b="1" i="1" u="none" strike="noStrike" cap="none" normalizeH="0" baseline="0" dirty="0" smtClean="0">
                <a:ln>
                  <a:noFill/>
                </a:ln>
                <a:solidFill>
                  <a:srgbClr val="595959"/>
                </a:solidFill>
                <a:effectLst/>
                <a:ea typeface="Times New Roman" pitchFamily="18" charset="0"/>
                <a:cs typeface="Arial" pitchFamily="34" charset="0"/>
              </a:rPr>
              <a:t>The work the charity is doing in the local area is amazing and it’s a great cause to raise money for.”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1" u="none" strike="noStrike" cap="none" normalizeH="0" baseline="0" dirty="0" smtClean="0">
              <a:ln>
                <a:noFill/>
              </a:ln>
              <a:solidFill>
                <a:srgbClr val="595959"/>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600" b="1" i="1" dirty="0" smtClean="0">
                <a:solidFill>
                  <a:srgbClr val="595959"/>
                </a:solidFill>
                <a:cs typeface="Arial" pitchFamily="34" charset="0"/>
              </a:rPr>
              <a:t>- </a:t>
            </a:r>
            <a:r>
              <a:rPr lang="en-GB" sz="1600" b="1" dirty="0" smtClean="0">
                <a:solidFill>
                  <a:srgbClr val="595959"/>
                </a:solidFill>
                <a:cs typeface="Arial" pitchFamily="34" charset="0"/>
              </a:rPr>
              <a:t>Steve Jones, from Runcorn</a:t>
            </a:r>
            <a:endParaRPr kumimoji="0" lang="en-GB" sz="1600" b="1" u="none" strike="noStrike" cap="none" normalizeH="0" baseline="0" dirty="0" smtClean="0">
              <a:ln>
                <a:noFill/>
              </a:ln>
              <a:solidFill>
                <a:schemeClr val="tx1"/>
              </a:solidFill>
              <a:effectLst/>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this is just the tip of the iceberg...</a:t>
            </a:r>
            <a:endParaRPr lang="en-GB" dirty="0"/>
          </a:p>
        </p:txBody>
      </p:sp>
      <p:sp>
        <p:nvSpPr>
          <p:cNvPr id="3" name="Content Placeholder 2"/>
          <p:cNvSpPr>
            <a:spLocks noGrp="1"/>
          </p:cNvSpPr>
          <p:nvPr>
            <p:ph idx="1"/>
          </p:nvPr>
        </p:nvSpPr>
        <p:spPr/>
        <p:txBody>
          <a:bodyPr/>
          <a:lstStyle/>
          <a:p>
            <a:r>
              <a:rPr lang="en-GB" dirty="0" smtClean="0"/>
              <a:t>How many people are suffering in silence across the borough?</a:t>
            </a:r>
          </a:p>
          <a:p>
            <a:endParaRPr lang="en-GB" dirty="0" smtClean="0"/>
          </a:p>
          <a:p>
            <a:r>
              <a:rPr lang="en-GB" dirty="0" smtClean="0"/>
              <a:t>1 in 29 pupils have been bereaved of a parent or sibling - that's a child in every class.</a:t>
            </a:r>
          </a:p>
          <a:p>
            <a:pPr>
              <a:buNone/>
            </a:pPr>
            <a:endParaRPr lang="en-GB" dirty="0" smtClean="0"/>
          </a:p>
          <a:p>
            <a:r>
              <a:rPr lang="en-GB" dirty="0" smtClean="0"/>
              <a:t>But 80% of teachers have no training in how to deal with a bereaved pupil.</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we need the help of the community...</a:t>
            </a:r>
            <a:endParaRPr lang="en-GB" dirty="0"/>
          </a:p>
        </p:txBody>
      </p:sp>
      <p:sp>
        <p:nvSpPr>
          <p:cNvPr id="3" name="Content Placeholder 2"/>
          <p:cNvSpPr>
            <a:spLocks noGrp="1"/>
          </p:cNvSpPr>
          <p:nvPr>
            <p:ph idx="1"/>
          </p:nvPr>
        </p:nvSpPr>
        <p:spPr>
          <a:xfrm>
            <a:off x="467544" y="1340768"/>
            <a:ext cx="8229600" cy="4525963"/>
          </a:xfrm>
        </p:spPr>
        <p:txBody>
          <a:bodyPr/>
          <a:lstStyle/>
          <a:p>
            <a:r>
              <a:rPr lang="en-GB" dirty="0" smtClean="0"/>
              <a:t>It costs £26 to answer and deal with a call to our support and information line.</a:t>
            </a:r>
          </a:p>
          <a:p>
            <a:pPr>
              <a:buNone/>
            </a:pPr>
            <a:endParaRPr lang="en-GB" dirty="0" smtClean="0"/>
          </a:p>
          <a:p>
            <a:r>
              <a:rPr lang="en-GB" dirty="0" smtClean="0"/>
              <a:t>It costs on average £1,000 to give face to face support to a family.</a:t>
            </a:r>
          </a:p>
          <a:p>
            <a:pPr>
              <a:buNone/>
            </a:pPr>
            <a:endParaRPr lang="en-GB" dirty="0" smtClean="0"/>
          </a:p>
          <a:p>
            <a:r>
              <a:rPr lang="en-GB" dirty="0" smtClean="0"/>
              <a:t>The service is free, so we survive solely on donations and grants and do not receive any public funding.</a:t>
            </a:r>
          </a:p>
          <a:p>
            <a:endParaRPr lang="en-GB"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964488" cy="2232248"/>
          </a:xfrm>
        </p:spPr>
        <p:txBody>
          <a:bodyPr>
            <a:normAutofit/>
          </a:bodyPr>
          <a:lstStyle/>
          <a:p>
            <a:r>
              <a:rPr lang="en-GB" sz="6600" dirty="0" smtClean="0"/>
              <a:t>Thank you</a:t>
            </a:r>
            <a:br>
              <a:rPr lang="en-GB" sz="6600" dirty="0" smtClean="0"/>
            </a:br>
            <a:r>
              <a:rPr lang="en-GB" sz="6600" dirty="0" smtClean="0"/>
              <a:t>Any questions?</a:t>
            </a:r>
            <a:endParaRPr lang="en-GB" sz="6600"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Fundraising</a:t>
            </a:r>
            <a:endParaRPr lang="en-GB" dirty="0"/>
          </a:p>
        </p:txBody>
      </p:sp>
      <p:pic>
        <p:nvPicPr>
          <p:cNvPr id="4" name="Content Placeholder 3" descr="cake sale.jpg"/>
          <p:cNvPicPr>
            <a:picLocks noGrp="1" noChangeAspect="1"/>
          </p:cNvPicPr>
          <p:nvPr>
            <p:ph idx="1"/>
          </p:nvPr>
        </p:nvPicPr>
        <p:blipFill>
          <a:blip r:embed="rId3" cstate="print"/>
          <a:stretch>
            <a:fillRect/>
          </a:stretch>
        </p:blipFill>
        <p:spPr>
          <a:xfrm>
            <a:off x="539552" y="4149080"/>
            <a:ext cx="2448272" cy="2569751"/>
          </a:xfrm>
        </p:spPr>
      </p:pic>
      <p:pic>
        <p:nvPicPr>
          <p:cNvPr id="5" name="Picture 4" descr="Skydive.jpg"/>
          <p:cNvPicPr>
            <a:picLocks noChangeAspect="1"/>
          </p:cNvPicPr>
          <p:nvPr/>
        </p:nvPicPr>
        <p:blipFill>
          <a:blip r:embed="rId4" cstate="print"/>
          <a:stretch>
            <a:fillRect/>
          </a:stretch>
        </p:blipFill>
        <p:spPr>
          <a:xfrm>
            <a:off x="4932040" y="1412776"/>
            <a:ext cx="3546723" cy="2326520"/>
          </a:xfrm>
          <a:prstGeom prst="rect">
            <a:avLst/>
          </a:prstGeom>
        </p:spPr>
      </p:pic>
      <p:pic>
        <p:nvPicPr>
          <p:cNvPr id="6" name="Picture 5" descr="headshave.jpg"/>
          <p:cNvPicPr>
            <a:picLocks noChangeAspect="1"/>
          </p:cNvPicPr>
          <p:nvPr/>
        </p:nvPicPr>
        <p:blipFill>
          <a:blip r:embed="rId5" cstate="print"/>
          <a:stretch>
            <a:fillRect/>
          </a:stretch>
        </p:blipFill>
        <p:spPr>
          <a:xfrm>
            <a:off x="3275856" y="4365104"/>
            <a:ext cx="3096344" cy="2322258"/>
          </a:xfrm>
          <a:prstGeom prst="rect">
            <a:avLst/>
          </a:prstGeom>
        </p:spPr>
      </p:pic>
      <p:pic>
        <p:nvPicPr>
          <p:cNvPr id="7" name="Picture 6" descr="marathon.jpg"/>
          <p:cNvPicPr>
            <a:picLocks noChangeAspect="1"/>
          </p:cNvPicPr>
          <p:nvPr/>
        </p:nvPicPr>
        <p:blipFill>
          <a:blip r:embed="rId6" cstate="print"/>
          <a:stretch>
            <a:fillRect/>
          </a:stretch>
        </p:blipFill>
        <p:spPr>
          <a:xfrm>
            <a:off x="395536" y="1340768"/>
            <a:ext cx="4176464" cy="260621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Volunteering</a:t>
            </a:r>
            <a:endParaRPr lang="en-GB" dirty="0"/>
          </a:p>
        </p:txBody>
      </p:sp>
      <p:pic>
        <p:nvPicPr>
          <p:cNvPr id="4" name="Content Placeholder 3" descr="5D3_0258.jpg"/>
          <p:cNvPicPr>
            <a:picLocks noGrp="1" noChangeAspect="1"/>
          </p:cNvPicPr>
          <p:nvPr>
            <p:ph idx="1"/>
          </p:nvPr>
        </p:nvPicPr>
        <p:blipFill>
          <a:blip r:embed="rId3" cstate="print"/>
          <a:stretch>
            <a:fillRect/>
          </a:stretch>
        </p:blipFill>
        <p:spPr>
          <a:xfrm>
            <a:off x="539552" y="1268760"/>
            <a:ext cx="8061695" cy="5374464"/>
          </a:xfrm>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Rotary club support</a:t>
            </a:r>
            <a:endParaRPr lang="en-GB" dirty="0"/>
          </a:p>
        </p:txBody>
      </p:sp>
      <p:pic>
        <p:nvPicPr>
          <p:cNvPr id="4" name="Content Placeholder 3" descr="rotary club.jpg"/>
          <p:cNvPicPr>
            <a:picLocks noGrp="1" noChangeAspect="1"/>
          </p:cNvPicPr>
          <p:nvPr>
            <p:ph idx="1"/>
          </p:nvPr>
        </p:nvPicPr>
        <p:blipFill>
          <a:blip r:embed="rId3" cstate="print"/>
          <a:stretch>
            <a:fillRect/>
          </a:stretch>
        </p:blipFill>
        <p:spPr>
          <a:xfrm>
            <a:off x="1619672" y="1268760"/>
            <a:ext cx="6048672" cy="4034464"/>
          </a:xfrm>
        </p:spPr>
      </p:pic>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BUK21 Colour.png"/>
          <p:cNvPicPr>
            <a:picLocks noChangeAspect="1"/>
          </p:cNvPicPr>
          <p:nvPr/>
        </p:nvPicPr>
        <p:blipFill>
          <a:blip r:embed="rId3" cstate="print"/>
          <a:stretch>
            <a:fillRect/>
          </a:stretch>
        </p:blipFill>
        <p:spPr>
          <a:xfrm>
            <a:off x="2339752" y="116632"/>
            <a:ext cx="3816424" cy="2140189"/>
          </a:xfrm>
          <a:prstGeom prst="rect">
            <a:avLst/>
          </a:prstGeom>
        </p:spPr>
      </p:pic>
      <p:sp>
        <p:nvSpPr>
          <p:cNvPr id="3" name="Rectangle 3"/>
          <p:cNvSpPr txBox="1">
            <a:spLocks noChangeArrowheads="1"/>
          </p:cNvSpPr>
          <p:nvPr/>
        </p:nvSpPr>
        <p:spPr>
          <a:xfrm>
            <a:off x="683568" y="2492896"/>
            <a:ext cx="7931224" cy="3777283"/>
          </a:xfrm>
          <a:prstGeom prst="rect">
            <a:avLst/>
          </a:prstGeom>
        </p:spPr>
        <p:txBody>
          <a:bodyPr>
            <a:normAutofit fontScale="92500" lnSpcReduction="10000"/>
          </a:bodyPr>
          <a:lstStyle/>
          <a:p>
            <a:pPr marL="531813" marR="0" lvl="0" indent="-531813" algn="l" defTabSz="914400" rtl="0" eaLnBrk="1" fontAlgn="auto" latinLnBrk="0" hangingPunct="1">
              <a:lnSpc>
                <a:spcPct val="100000"/>
              </a:lnSpc>
              <a:spcBef>
                <a:spcPct val="20000"/>
              </a:spcBef>
              <a:spcAft>
                <a:spcPts val="0"/>
              </a:spcAft>
              <a:buClr>
                <a:srgbClr val="EF4035"/>
              </a:buClr>
              <a:buSzTx/>
              <a:buFontTx/>
              <a:buNone/>
              <a:tabLst/>
              <a:defRPr/>
            </a:pPr>
            <a:endParaRPr kumimoji="0" lang="en-GB" sz="24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endParaRPr>
          </a:p>
          <a:p>
            <a:pPr marL="531813" indent="-531813">
              <a:spcBef>
                <a:spcPct val="20000"/>
              </a:spcBef>
              <a:buClr>
                <a:srgbClr val="EF4035"/>
              </a:buClr>
              <a:buBlip>
                <a:blip r:embed="rId4"/>
              </a:buBlip>
            </a:pPr>
            <a:r>
              <a:rPr kumimoji="0" lang="en-GB" altLang="en-US" sz="32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Supports families</a:t>
            </a:r>
            <a:r>
              <a:rPr kumimoji="0" lang="en-GB" altLang="en-US" sz="3200" b="0" i="0" u="none" strike="noStrike" kern="1200" cap="none" spc="0" normalizeH="0" noProof="0" dirty="0" smtClean="0">
                <a:ln>
                  <a:noFill/>
                </a:ln>
                <a:solidFill>
                  <a:srgbClr val="666666"/>
                </a:solidFill>
                <a:effectLst/>
                <a:uLnTx/>
                <a:uFillTx/>
                <a:latin typeface="Arial" pitchFamily="34" charset="0"/>
                <a:ea typeface="+mn-ea"/>
                <a:cs typeface="Arial" pitchFamily="34" charset="0"/>
              </a:rPr>
              <a:t> when</a:t>
            </a:r>
            <a:r>
              <a:rPr lang="en-GB" sz="3200" dirty="0" smtClean="0">
                <a:latin typeface="+mj-lt"/>
              </a:rPr>
              <a:t> </a:t>
            </a:r>
            <a:r>
              <a:rPr lang="en-GB" sz="3200" dirty="0" smtClean="0">
                <a:solidFill>
                  <a:schemeClr val="tx1">
                    <a:lumMod val="65000"/>
                    <a:lumOff val="35000"/>
                  </a:schemeClr>
                </a:solidFill>
                <a:latin typeface="+mj-lt"/>
              </a:rPr>
              <a:t>a baby or child of any age dies or is dying, or when a child is facing bereavement. </a:t>
            </a:r>
          </a:p>
          <a:p>
            <a:pPr marL="531813" indent="-531813">
              <a:spcBef>
                <a:spcPct val="20000"/>
              </a:spcBef>
              <a:buClr>
                <a:srgbClr val="EF4035"/>
              </a:buClr>
            </a:pPr>
            <a:endParaRPr lang="en-GB" sz="3200" dirty="0" smtClean="0">
              <a:solidFill>
                <a:schemeClr val="tx1">
                  <a:lumMod val="65000"/>
                  <a:lumOff val="35000"/>
                </a:schemeClr>
              </a:solidFill>
              <a:latin typeface="+mj-lt"/>
            </a:endParaRPr>
          </a:p>
          <a:p>
            <a:pPr marL="531813" indent="-531813">
              <a:spcBef>
                <a:spcPct val="20000"/>
              </a:spcBef>
              <a:buClr>
                <a:srgbClr val="EF4035"/>
              </a:buClr>
              <a:buBlip>
                <a:blip r:embed="rId4"/>
              </a:buBlip>
            </a:pPr>
            <a:r>
              <a:rPr lang="en-GB" sz="3200" dirty="0" smtClean="0">
                <a:solidFill>
                  <a:schemeClr val="tx1">
                    <a:lumMod val="65000"/>
                    <a:lumOff val="35000"/>
                  </a:schemeClr>
                </a:solidFill>
                <a:latin typeface="+mj-lt"/>
              </a:rPr>
              <a:t>Trains professionals such as teachers and doctors, helping them to better understand and meet the needs of grieving families.</a:t>
            </a:r>
          </a:p>
          <a:p>
            <a:pPr marL="531813" indent="-531813">
              <a:spcBef>
                <a:spcPct val="20000"/>
              </a:spcBef>
              <a:buClr>
                <a:srgbClr val="EF4035"/>
              </a:buClr>
            </a:pPr>
            <a:endParaRPr lang="en-GB" sz="3200" dirty="0" smtClean="0">
              <a:solidFill>
                <a:srgbClr val="666666"/>
              </a:solidFill>
              <a:latin typeface="Arial" pitchFamily="34" charset="0"/>
              <a:cs typeface="Arial" pitchFamily="34" charset="0"/>
            </a:endParaRPr>
          </a:p>
          <a:p>
            <a:pPr marL="531813" indent="-531813">
              <a:spcBef>
                <a:spcPct val="20000"/>
              </a:spcBef>
              <a:buClr>
                <a:srgbClr val="EF4035"/>
              </a:buClr>
              <a:buBlip>
                <a:blip r:embed="rId4"/>
              </a:buBlip>
            </a:pPr>
            <a:endParaRPr lang="en-GB" sz="3200" dirty="0" smtClean="0">
              <a:solidFill>
                <a:schemeClr val="tx1">
                  <a:lumMod val="65000"/>
                  <a:lumOff val="35000"/>
                </a:schemeClr>
              </a:solidFill>
              <a:latin typeface="+mj-lt"/>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r>
              <a:rPr lang="en-GB" sz="7200" dirty="0" smtClean="0"/>
              <a:t>Thank you!</a:t>
            </a:r>
            <a:endParaRPr lang="en-GB" dirty="0"/>
          </a:p>
        </p:txBody>
      </p:sp>
      <p:sp>
        <p:nvSpPr>
          <p:cNvPr id="3" name="Content Placeholder 2"/>
          <p:cNvSpPr>
            <a:spLocks noGrp="1"/>
          </p:cNvSpPr>
          <p:nvPr>
            <p:ph idx="1"/>
          </p:nvPr>
        </p:nvSpPr>
        <p:spPr>
          <a:xfrm>
            <a:off x="1403648" y="2780928"/>
            <a:ext cx="7283152" cy="3345235"/>
          </a:xfrm>
        </p:spPr>
        <p:txBody>
          <a:bodyPr>
            <a:normAutofit/>
          </a:bodyPr>
          <a:lstStyle/>
          <a:p>
            <a:r>
              <a:rPr lang="en-GB" sz="6000" dirty="0" smtClean="0"/>
              <a:t>Any questions?</a:t>
            </a:r>
            <a:endParaRPr lang="en-GB" sz="6000"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r>
              <a:rPr lang="en-GB" altLang="en-US" sz="3600" dirty="0" smtClean="0"/>
              <a:t>Why are we needed?</a:t>
            </a:r>
          </a:p>
        </p:txBody>
      </p:sp>
      <p:sp>
        <p:nvSpPr>
          <p:cNvPr id="105475" name="Rectangle 3"/>
          <p:cNvSpPr>
            <a:spLocks noGrp="1" noChangeArrowheads="1"/>
          </p:cNvSpPr>
          <p:nvPr>
            <p:ph idx="1"/>
          </p:nvPr>
        </p:nvSpPr>
        <p:spPr/>
        <p:txBody>
          <a:bodyPr>
            <a:normAutofit/>
          </a:bodyPr>
          <a:lstStyle/>
          <a:p>
            <a:pPr>
              <a:buNone/>
            </a:pPr>
            <a:endParaRPr lang="en-GB" sz="2400" dirty="0" smtClean="0"/>
          </a:p>
          <a:p>
            <a:r>
              <a:rPr lang="en-GB" dirty="0" smtClean="0"/>
              <a:t>506,790 deaths in England in 2013</a:t>
            </a:r>
            <a:endParaRPr lang="en-GB" altLang="en-US" dirty="0" smtClean="0"/>
          </a:p>
          <a:p>
            <a:pPr eaLnBrk="1" hangingPunct="1"/>
            <a:endParaRPr lang="en-GB" altLang="en-US" dirty="0" smtClean="0"/>
          </a:p>
          <a:p>
            <a:r>
              <a:rPr lang="en-GB" altLang="en-US" dirty="0" smtClean="0"/>
              <a:t>Every </a:t>
            </a:r>
            <a:r>
              <a:rPr lang="en-US" altLang="en-US" dirty="0" smtClean="0"/>
              <a:t>22 </a:t>
            </a:r>
            <a:r>
              <a:rPr lang="en-GB" altLang="en-US" dirty="0" smtClean="0"/>
              <a:t>minutes in the UK a parent of dependent children dies (approx 23,600 a year) leaving about 41,000 bereaved children. </a:t>
            </a:r>
            <a:r>
              <a:rPr lang="en-GB" dirty="0" smtClean="0"/>
              <a:t>111 newly bereaved children every day.</a:t>
            </a:r>
            <a:r>
              <a:rPr lang="en-GB" altLang="en-US" dirty="0" smtClean="0"/>
              <a:t> </a:t>
            </a:r>
          </a:p>
          <a:p>
            <a:pPr>
              <a:buNone/>
            </a:pPr>
            <a:r>
              <a:rPr lang="en-GB" altLang="en-US" sz="1600" dirty="0" smtClean="0">
                <a:hlinkClick r:id="rId3"/>
              </a:rPr>
              <a:t> http://childhoodbereavementnetwork.org.uk/research/key-statistics.aspx</a:t>
            </a:r>
            <a:r>
              <a:rPr lang="en-GB" altLang="en-US" sz="1600" dirty="0" smtClean="0"/>
              <a:t> </a:t>
            </a:r>
          </a:p>
          <a:p>
            <a:pPr eaLnBrk="1" hangingPunct="1">
              <a:buNone/>
            </a:pPr>
            <a:endParaRPr lang="en-GB" altLang="en-US" dirty="0" smtClean="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animEffect transition="in" filter="box(in)">
                                      <p:cBhvr>
                                        <p:cTn id="7" dur="500"/>
                                        <p:tgtEl>
                                          <p:spTgt spid="1054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5475">
                                            <p:txEl>
                                              <p:pRg st="3" end="3"/>
                                            </p:txEl>
                                          </p:spTgt>
                                        </p:tgtEl>
                                        <p:attrNameLst>
                                          <p:attrName>style.visibility</p:attrName>
                                        </p:attrNameLst>
                                      </p:cBhvr>
                                      <p:to>
                                        <p:strVal val="visible"/>
                                      </p:to>
                                    </p:set>
                                    <p:animEffect transition="in" filter="box(in)">
                                      <p:cBhvr>
                                        <p:cTn id="12" dur="500"/>
                                        <p:tgtEl>
                                          <p:spTgt spid="1054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animEffect transition="in" filter="box(in)">
                                      <p:cBhvr>
                                        <p:cTn id="17"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r>
              <a:rPr lang="en-GB" altLang="en-US" sz="3600" dirty="0" smtClean="0"/>
              <a:t>Why are we needed?</a:t>
            </a:r>
          </a:p>
        </p:txBody>
      </p:sp>
      <p:sp>
        <p:nvSpPr>
          <p:cNvPr id="105475" name="Rectangle 3"/>
          <p:cNvSpPr>
            <a:spLocks noGrp="1" noChangeArrowheads="1"/>
          </p:cNvSpPr>
          <p:nvPr>
            <p:ph idx="1"/>
          </p:nvPr>
        </p:nvSpPr>
        <p:spPr>
          <a:xfrm>
            <a:off x="467544" y="1340768"/>
            <a:ext cx="8229600" cy="4525963"/>
          </a:xfrm>
        </p:spPr>
        <p:txBody>
          <a:bodyPr>
            <a:normAutofit/>
          </a:bodyPr>
          <a:lstStyle/>
          <a:p>
            <a:endParaRPr lang="en-GB" altLang="en-US" sz="2400" dirty="0" smtClean="0"/>
          </a:p>
          <a:p>
            <a:endParaRPr lang="en-GB" altLang="en-US" sz="2400" dirty="0" smtClean="0"/>
          </a:p>
          <a:p>
            <a:r>
              <a:rPr lang="en-GB" altLang="en-US" dirty="0" smtClean="0"/>
              <a:t>Many more are bereaved of a grandparent, sibling, school friend or other significant person.</a:t>
            </a:r>
          </a:p>
          <a:p>
            <a:pPr>
              <a:buNone/>
            </a:pPr>
            <a:endParaRPr lang="en-GB" altLang="en-US" dirty="0" smtClean="0"/>
          </a:p>
          <a:p>
            <a:pPr eaLnBrk="1" hangingPunct="1"/>
            <a:r>
              <a:rPr lang="en-US" altLang="en-US" dirty="0" smtClean="0"/>
              <a:t>78% 11-16 year olds reported the death of a first or second degree relative or close friend </a:t>
            </a:r>
          </a:p>
          <a:p>
            <a:pPr eaLnBrk="1" hangingPunct="1">
              <a:buNone/>
            </a:pPr>
            <a:endParaRPr lang="en-GB" altLang="en-US" dirty="0" smtClean="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animEffect transition="in" filter="box(in)">
                                      <p:cBhvr>
                                        <p:cTn id="7" dur="500"/>
                                        <p:tgtEl>
                                          <p:spTgt spid="1054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5475">
                                            <p:txEl>
                                              <p:pRg st="4" end="4"/>
                                            </p:txEl>
                                          </p:spTgt>
                                        </p:tgtEl>
                                        <p:attrNameLst>
                                          <p:attrName>style.visibility</p:attrName>
                                        </p:attrNameLst>
                                      </p:cBhvr>
                                      <p:to>
                                        <p:strVal val="visible"/>
                                      </p:to>
                                    </p:set>
                                    <p:animEffect transition="in" filter="box(in)">
                                      <p:cBhvr>
                                        <p:cTn id="12"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Unresolved grief issues</a:t>
            </a:r>
            <a:endParaRPr lang="en-GB" dirty="0">
              <a:solidFill>
                <a:srgbClr val="FF0000"/>
              </a:solidFill>
            </a:endParaRPr>
          </a:p>
        </p:txBody>
      </p:sp>
      <p:sp>
        <p:nvSpPr>
          <p:cNvPr id="3" name="Content Placeholder 2"/>
          <p:cNvSpPr>
            <a:spLocks noGrp="1"/>
          </p:cNvSpPr>
          <p:nvPr>
            <p:ph idx="1"/>
          </p:nvPr>
        </p:nvSpPr>
        <p:spPr>
          <a:xfrm>
            <a:off x="467544" y="1556792"/>
            <a:ext cx="8229600" cy="5589240"/>
          </a:xfrm>
        </p:spPr>
        <p:txBody>
          <a:bodyPr>
            <a:normAutofit fontScale="62500" lnSpcReduction="20000"/>
          </a:bodyPr>
          <a:lstStyle/>
          <a:p>
            <a:pPr>
              <a:buNone/>
            </a:pPr>
            <a:r>
              <a:rPr lang="en-GB" sz="4500" dirty="0" smtClean="0"/>
              <a:t>Result in higher incidences of:</a:t>
            </a:r>
          </a:p>
          <a:p>
            <a:pPr>
              <a:buNone/>
            </a:pPr>
            <a:endParaRPr lang="en-GB" sz="4500" dirty="0" smtClean="0"/>
          </a:p>
          <a:p>
            <a:r>
              <a:rPr lang="en-GB" sz="4500" dirty="0" smtClean="0"/>
              <a:t>Academic under-achievement</a:t>
            </a:r>
          </a:p>
          <a:p>
            <a:pPr>
              <a:buNone/>
            </a:pPr>
            <a:endParaRPr lang="en-GB" sz="4500" dirty="0" smtClean="0"/>
          </a:p>
          <a:p>
            <a:r>
              <a:rPr lang="en-GB" sz="4500" dirty="0" smtClean="0"/>
              <a:t>Challenging behaviour/ mental health issues</a:t>
            </a:r>
          </a:p>
          <a:p>
            <a:pPr>
              <a:buNone/>
            </a:pPr>
            <a:endParaRPr lang="en-GB" sz="4500" dirty="0" smtClean="0"/>
          </a:p>
          <a:p>
            <a:r>
              <a:rPr lang="en-GB" sz="4500" dirty="0" smtClean="0"/>
              <a:t>Teenage parents</a:t>
            </a:r>
          </a:p>
          <a:p>
            <a:pPr>
              <a:buNone/>
            </a:pPr>
            <a:endParaRPr lang="en-GB" sz="4500" dirty="0" smtClean="0"/>
          </a:p>
          <a:p>
            <a:r>
              <a:rPr lang="en-GB" sz="4500" dirty="0" smtClean="0"/>
              <a:t>Youth Offenders</a:t>
            </a:r>
          </a:p>
          <a:p>
            <a:pPr>
              <a:buNone/>
            </a:pPr>
            <a:endParaRPr lang="en-GB" sz="4500" dirty="0" smtClean="0"/>
          </a:p>
          <a:p>
            <a:r>
              <a:rPr lang="en-GB" sz="4500" dirty="0" smtClean="0"/>
              <a:t>Suicides</a:t>
            </a:r>
          </a:p>
          <a:p>
            <a:pPr>
              <a:buNone/>
            </a:pPr>
            <a:endParaRPr lang="en-GB" sz="1700" dirty="0" smtClean="0">
              <a:solidFill>
                <a:schemeClr val="tx1">
                  <a:lumMod val="75000"/>
                  <a:lumOff val="25000"/>
                </a:schemeClr>
              </a:solidFill>
              <a:hlinkClick r:id="rId3"/>
            </a:endParaRPr>
          </a:p>
          <a:p>
            <a:pPr>
              <a:buNone/>
            </a:pPr>
            <a:endParaRPr lang="en-GB" sz="1700" dirty="0" smtClean="0">
              <a:solidFill>
                <a:schemeClr val="tx1">
                  <a:lumMod val="75000"/>
                  <a:lumOff val="25000"/>
                </a:schemeClr>
              </a:solidFill>
              <a:hlinkClick r:id="rId3"/>
            </a:endParaRPr>
          </a:p>
          <a:p>
            <a:pPr>
              <a:buNone/>
            </a:pPr>
            <a:r>
              <a:rPr lang="en-GB" sz="1700" dirty="0" smtClean="0">
                <a:solidFill>
                  <a:schemeClr val="tx1">
                    <a:lumMod val="75000"/>
                    <a:lumOff val="25000"/>
                  </a:schemeClr>
                </a:solidFill>
                <a:hlinkClick r:id="rId3"/>
              </a:rPr>
              <a:t>www.cbn@ncb.org.uk</a:t>
            </a:r>
            <a:r>
              <a:rPr lang="en-GB" sz="1700" dirty="0" smtClean="0">
                <a:solidFill>
                  <a:schemeClr val="tx1">
                    <a:lumMod val="75000"/>
                    <a:lumOff val="25000"/>
                  </a:schemeClr>
                </a:solidFill>
              </a:rPr>
              <a:t> </a:t>
            </a:r>
          </a:p>
          <a:p>
            <a:pPr>
              <a:buNone/>
            </a:pPr>
            <a:endParaRPr lang="en-GB" sz="1300" i="1" dirty="0" smtClean="0"/>
          </a:p>
          <a:p>
            <a:pPr>
              <a:buNone/>
            </a:pPr>
            <a:r>
              <a:rPr lang="en-GB" sz="1300" i="1" dirty="0" smtClean="0"/>
              <a:t> </a:t>
            </a:r>
            <a:endParaRPr lang="en-GB" sz="1800" dirty="0" smtClean="0"/>
          </a:p>
          <a:p>
            <a:pPr>
              <a:buNone/>
            </a:pPr>
            <a:endParaRPr lang="en-GB" sz="1700"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2800" dirty="0" smtClean="0"/>
              <a:t>Cost-saving potential of bereavement support</a:t>
            </a:r>
            <a:endParaRPr lang="en-GB" sz="2800" dirty="0"/>
          </a:p>
        </p:txBody>
      </p:sp>
      <p:graphicFrame>
        <p:nvGraphicFramePr>
          <p:cNvPr id="4" name="Content Placeholder 3"/>
          <p:cNvGraphicFramePr>
            <a:graphicFrameLocks noGrp="1"/>
          </p:cNvGraphicFramePr>
          <p:nvPr>
            <p:ph idx="1"/>
          </p:nvPr>
        </p:nvGraphicFramePr>
        <p:xfrm>
          <a:off x="467544" y="9807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465358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in Halton?</a:t>
            </a:r>
            <a:endParaRPr lang="en-GB" dirty="0"/>
          </a:p>
        </p:txBody>
      </p:sp>
      <p:sp>
        <p:nvSpPr>
          <p:cNvPr id="3" name="Content Placeholder 2"/>
          <p:cNvSpPr>
            <a:spLocks noGrp="1"/>
          </p:cNvSpPr>
          <p:nvPr>
            <p:ph idx="1"/>
          </p:nvPr>
        </p:nvSpPr>
        <p:spPr/>
        <p:txBody>
          <a:bodyPr>
            <a:normAutofit/>
          </a:bodyPr>
          <a:lstStyle/>
          <a:p>
            <a:r>
              <a:rPr lang="en-GB" dirty="0" smtClean="0"/>
              <a:t>We opened a centre in Runcorn in March 2014 after extensive research found a need for this service in the borough.</a:t>
            </a:r>
          </a:p>
          <a:p>
            <a:r>
              <a:rPr lang="en-GB" dirty="0" smtClean="0"/>
              <a:t>Our aim is for everyone in the region to have access to high quality bereavement support if they need it.</a:t>
            </a:r>
          </a:p>
          <a:p>
            <a:r>
              <a:rPr lang="en-GB" dirty="0" smtClean="0"/>
              <a:t>We also want professionals to have the right training to support people with bereavements.</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we achieved in the past 18 months?</a:t>
            </a:r>
            <a:endParaRPr lang="en-GB" dirty="0"/>
          </a:p>
        </p:txBody>
      </p:sp>
      <p:sp>
        <p:nvSpPr>
          <p:cNvPr id="3" name="Content Placeholder 2"/>
          <p:cNvSpPr>
            <a:spLocks noGrp="1"/>
          </p:cNvSpPr>
          <p:nvPr>
            <p:ph idx="1"/>
          </p:nvPr>
        </p:nvSpPr>
        <p:spPr/>
        <p:txBody>
          <a:bodyPr/>
          <a:lstStyle/>
          <a:p>
            <a:r>
              <a:rPr lang="en-GB" dirty="0" smtClean="0"/>
              <a:t>We have provided free bereavement support to 113 families and a total of 139 children.</a:t>
            </a:r>
          </a:p>
          <a:p>
            <a:pPr>
              <a:buNone/>
            </a:pPr>
            <a:endParaRPr lang="en-GB" dirty="0" smtClean="0"/>
          </a:p>
          <a:p>
            <a:r>
              <a:rPr lang="en-GB" dirty="0" smtClean="0"/>
              <a:t>We have delivered bereavement awareness and other training to 233 people.</a:t>
            </a:r>
          </a:p>
          <a:p>
            <a:pPr>
              <a:buNone/>
            </a:pPr>
            <a:endParaRPr lang="en-GB" dirty="0" smtClean="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we achieved in the past 18 months?</a:t>
            </a:r>
            <a:endParaRPr lang="en-GB" dirty="0"/>
          </a:p>
        </p:txBody>
      </p:sp>
      <p:sp>
        <p:nvSpPr>
          <p:cNvPr id="3" name="Content Placeholder 2"/>
          <p:cNvSpPr>
            <a:spLocks noGrp="1"/>
          </p:cNvSpPr>
          <p:nvPr>
            <p:ph idx="1"/>
          </p:nvPr>
        </p:nvSpPr>
        <p:spPr/>
        <p:txBody>
          <a:bodyPr/>
          <a:lstStyle/>
          <a:p>
            <a:r>
              <a:rPr lang="en-GB" dirty="0" smtClean="0"/>
              <a:t>We have set up bereavement support groups for children aged 5 to 12.</a:t>
            </a:r>
          </a:p>
          <a:p>
            <a:pPr>
              <a:buNone/>
            </a:pPr>
            <a:endParaRPr lang="en-GB" dirty="0" smtClean="0"/>
          </a:p>
          <a:p>
            <a:r>
              <a:rPr lang="en-GB" dirty="0" smtClean="0"/>
              <a:t>We hold young people’s advisory groups for young people aged 11 to 25.</a:t>
            </a:r>
          </a:p>
          <a:p>
            <a:pPr>
              <a:buNone/>
            </a:pPr>
            <a:endParaRPr lang="en-GB" dirty="0" smtClean="0"/>
          </a:p>
          <a:p>
            <a:r>
              <a:rPr lang="en-GB" dirty="0" smtClean="0"/>
              <a:t>We have held community fundraising events including a Snowdrop Walk, </a:t>
            </a:r>
            <a:r>
              <a:rPr lang="en-GB" dirty="0" err="1" smtClean="0"/>
              <a:t>Onesie</a:t>
            </a:r>
            <a:r>
              <a:rPr lang="en-GB" dirty="0" smtClean="0"/>
              <a:t> Fun Run and Dash for Dad family day.</a:t>
            </a:r>
            <a:endParaRPr lang="en-GB"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BU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BU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al Design CBU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3734</TotalTime>
  <Words>1040</Words>
  <Application>Microsoft Office PowerPoint</Application>
  <PresentationFormat>On-screen Show (4:3)</PresentationFormat>
  <Paragraphs>126</Paragraphs>
  <Slides>20</Slides>
  <Notes>9</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CBUK Template</vt:lpstr>
      <vt:lpstr>1_CBUK Template</vt:lpstr>
      <vt:lpstr>Final Design CBUK</vt:lpstr>
      <vt:lpstr>Slide 1</vt:lpstr>
      <vt:lpstr>Slide 2</vt:lpstr>
      <vt:lpstr>Why are we needed?</vt:lpstr>
      <vt:lpstr>Why are we needed?</vt:lpstr>
      <vt:lpstr>Unresolved grief issues</vt:lpstr>
      <vt:lpstr>Cost-saving potential of bereavement support</vt:lpstr>
      <vt:lpstr>Why are we in Halton?</vt:lpstr>
      <vt:lpstr>What have we achieved in the past 18 months?</vt:lpstr>
      <vt:lpstr>What have we achieved in the past 18 months?</vt:lpstr>
      <vt:lpstr>Slide 10</vt:lpstr>
      <vt:lpstr>How de know we are helping people?</vt:lpstr>
      <vt:lpstr>How do we know we are helping people?</vt:lpstr>
      <vt:lpstr>What our volunteers say...</vt:lpstr>
      <vt:lpstr>But this is just the tip of the iceberg...</vt:lpstr>
      <vt:lpstr>And we need the help of the community...</vt:lpstr>
      <vt:lpstr>Thank you Any questions?</vt:lpstr>
      <vt:lpstr>Fundraising</vt:lpstr>
      <vt:lpstr>Volunteering</vt:lpstr>
      <vt:lpstr>Rotary club support</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ksmith</dc:creator>
  <cp:lastModifiedBy>jonathan.evans</cp:lastModifiedBy>
  <cp:revision>396</cp:revision>
  <dcterms:created xsi:type="dcterms:W3CDTF">2012-08-24T11:33:35Z</dcterms:created>
  <dcterms:modified xsi:type="dcterms:W3CDTF">2015-11-18T09:46:45Z</dcterms:modified>
</cp:coreProperties>
</file>