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62" r:id="rId6"/>
    <p:sldId id="264" r:id="rId7"/>
    <p:sldId id="263" r:id="rId8"/>
    <p:sldId id="258" r:id="rId9"/>
    <p:sldId id="265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5D9F5-C3BF-44BE-A3C6-079E5EEB7081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4FBD1-8588-48AE-8ACD-BC2918F7C5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90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9969-C8FD-4042-A2C5-0DC86D94D1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6963" y="347663"/>
            <a:ext cx="5022850" cy="3767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Update on where we have got to – hand over to Tracy for her presentation.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9969-C8FD-4042-A2C5-0DC86D94D1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79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6963" y="347663"/>
            <a:ext cx="5022850" cy="3767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Update on where we have got to – hand over to Tracy for her presentation.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9969-C8FD-4042-A2C5-0DC86D94D11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79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6963" y="347663"/>
            <a:ext cx="5022850" cy="3767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Update on where we have got to – hand over to Tracy for her presentation.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9969-C8FD-4042-A2C5-0DC86D94D11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79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6963" y="347663"/>
            <a:ext cx="5022850" cy="3767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Update on where we have got to – hand over to Tracy for her presentation.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9969-C8FD-4042-A2C5-0DC86D94D11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79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6963" y="347663"/>
            <a:ext cx="5022850" cy="3767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Update on where we have got to – hand over to Tracy for her presentation.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9969-C8FD-4042-A2C5-0DC86D94D11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79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9969-C8FD-4042-A2C5-0DC86D94D11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6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9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5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1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74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9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7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51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7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9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37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59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DBD2-6E52-46AC-AF2E-8E20218D4805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85C2-D658-4425-9377-B8ACFC17C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33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694118" y="620688"/>
            <a:ext cx="8280920" cy="936103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GB" sz="4400" dirty="0">
              <a:solidFill>
                <a:srgbClr val="D60093"/>
              </a:solidFill>
              <a:effectLst/>
            </a:endParaRPr>
          </a:p>
        </p:txBody>
      </p:sp>
      <p:sp>
        <p:nvSpPr>
          <p:cNvPr id="7" name="Subtitle 5"/>
          <p:cNvSpPr>
            <a:spLocks noGrp="1"/>
          </p:cNvSpPr>
          <p:nvPr>
            <p:ph type="subTitle" idx="1"/>
          </p:nvPr>
        </p:nvSpPr>
        <p:spPr>
          <a:xfrm>
            <a:off x="532435" y="2348880"/>
            <a:ext cx="8352928" cy="2088232"/>
          </a:xfrm>
        </p:spPr>
        <p:txBody>
          <a:bodyPr>
            <a:normAutofit fontScale="25000" lnSpcReduction="20000"/>
          </a:bodyPr>
          <a:lstStyle/>
          <a:p>
            <a:endParaRPr lang="en-GB" sz="31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2800" b="1" dirty="0" smtClean="0">
                <a:solidFill>
                  <a:schemeClr val="tx1"/>
                </a:solidFill>
              </a:rPr>
              <a:t>Tracy Ryan</a:t>
            </a:r>
          </a:p>
          <a:p>
            <a:pPr algn="ctr"/>
            <a:r>
              <a:rPr lang="en-GB" sz="11100" dirty="0" smtClean="0">
                <a:solidFill>
                  <a:schemeClr val="tx1"/>
                </a:solidFill>
              </a:rPr>
              <a:t>Lead Officer Halton SEND Local Offer</a:t>
            </a:r>
          </a:p>
          <a:p>
            <a:pPr algn="ctr"/>
            <a:r>
              <a:rPr lang="en-GB" sz="72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en-GB" sz="9600" b="1" i="1" dirty="0" smtClean="0">
                <a:solidFill>
                  <a:schemeClr val="tx1"/>
                </a:solidFill>
              </a:rPr>
              <a:t>People </a:t>
            </a:r>
            <a:r>
              <a:rPr lang="en-GB" sz="9600" b="1" i="1" dirty="0">
                <a:solidFill>
                  <a:schemeClr val="tx1"/>
                </a:solidFill>
              </a:rPr>
              <a:t>&amp; </a:t>
            </a:r>
            <a:r>
              <a:rPr lang="en-GB" sz="9600" b="1" i="1" dirty="0" smtClean="0">
                <a:solidFill>
                  <a:schemeClr val="tx1"/>
                </a:solidFill>
              </a:rPr>
              <a:t>Economy </a:t>
            </a:r>
            <a:r>
              <a:rPr lang="en-GB" sz="9600" b="1" i="1" dirty="0">
                <a:solidFill>
                  <a:schemeClr val="tx1"/>
                </a:solidFill>
              </a:rPr>
              <a:t>Directorate</a:t>
            </a:r>
            <a:endParaRPr lang="en-GB" sz="9600" b="1" dirty="0">
              <a:solidFill>
                <a:schemeClr val="tx1"/>
              </a:solidFill>
            </a:endParaRPr>
          </a:p>
          <a:p>
            <a:endParaRPr lang="en-GB" sz="4400" b="1" dirty="0">
              <a:solidFill>
                <a:schemeClr val="tx1"/>
              </a:solidFill>
            </a:endParaRPr>
          </a:p>
        </p:txBody>
      </p:sp>
      <p:pic>
        <p:nvPicPr>
          <p:cNvPr id="8" name="Picture 25" descr="logo9the copy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42" y="5195053"/>
            <a:ext cx="1679040" cy="1018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445224"/>
            <a:ext cx="5284002" cy="51861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70513" y="959523"/>
            <a:ext cx="7787208" cy="59726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dirty="0" smtClean="0">
                <a:solidFill>
                  <a:srgbClr val="D60093"/>
                </a:solidFill>
              </a:rPr>
              <a:t>Local Offer</a:t>
            </a:r>
            <a:endParaRPr lang="en-GB" dirty="0">
              <a:solidFill>
                <a:srgbClr val="D60093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99592" y="116632"/>
            <a:ext cx="7787208" cy="56207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dirty="0" smtClean="0">
                <a:solidFill>
                  <a:srgbClr val="D60093"/>
                </a:solidFill>
              </a:rPr>
              <a:t>Local Offer Update</a:t>
            </a:r>
            <a:endParaRPr lang="en-GB" dirty="0">
              <a:solidFill>
                <a:srgbClr val="D60093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908720"/>
            <a:ext cx="824785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Local Offer Group established – range of members – welcome to join</a:t>
            </a:r>
          </a:p>
          <a:p>
            <a:pPr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Action Plan - key tasks</a:t>
            </a:r>
          </a:p>
          <a:p>
            <a:pPr lvl="1" indent="-288000">
              <a:spcAft>
                <a:spcPts val="1000"/>
              </a:spcAft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Calibri" panose="020F0502020204030204" pitchFamily="34" charset="0"/>
              </a:rPr>
              <a:t>Improve user-friendliness, content and add new buttons – features</a:t>
            </a:r>
          </a:p>
          <a:p>
            <a:pPr lvl="1" indent="-288000">
              <a:spcAft>
                <a:spcPts val="1000"/>
              </a:spcAft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Calibri" panose="020F0502020204030204" pitchFamily="34" charset="0"/>
              </a:rPr>
              <a:t>Review each section – themed meetings</a:t>
            </a:r>
          </a:p>
          <a:p>
            <a:pPr lvl="1" indent="-288000">
              <a:spcAft>
                <a:spcPts val="1000"/>
              </a:spcAft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Calibri" panose="020F0502020204030204" pitchFamily="34" charset="0"/>
              </a:rPr>
              <a:t>Local Offer Ambassadors – Job Description and Poster</a:t>
            </a:r>
          </a:p>
          <a:p>
            <a:pPr lvl="1" indent="-288000">
              <a:spcAft>
                <a:spcPts val="1000"/>
              </a:spcAft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Calibri" panose="020F0502020204030204" pitchFamily="34" charset="0"/>
              </a:rPr>
              <a:t>Case Studies and Video Clips - Plan process, Young People’s Journey – Preparing for Adulthood/Transition, How to use the Local Offer etc</a:t>
            </a:r>
          </a:p>
          <a:p>
            <a:pPr lvl="1" indent="-288000">
              <a:spcAft>
                <a:spcPts val="1000"/>
              </a:spcAft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Calibri" panose="020F0502020204030204" pitchFamily="34" charset="0"/>
              </a:rPr>
              <a:t>Publicity – Leaflet re-design, events, Parent’s Evening, Coffee Mornings, Drop-in Sessions, Newsletter Articles etc</a:t>
            </a:r>
          </a:p>
          <a:p>
            <a:pPr lvl="1" indent="-288000">
              <a:spcAft>
                <a:spcPts val="1000"/>
              </a:spcAft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Calibri" panose="020F0502020204030204" pitchFamily="34" charset="0"/>
              </a:rPr>
              <a:t>Training &amp; Awareness – school staff, Halton Direct Link, Libraries, Children’s Centre’s</a:t>
            </a:r>
          </a:p>
          <a:p>
            <a:pPr lvl="1" indent="-288000">
              <a:spcAft>
                <a:spcPts val="1000"/>
              </a:spcAft>
              <a:buClrTx/>
              <a:buFont typeface="Wingdings" panose="05000000000000000000" pitchFamily="2" charset="2"/>
              <a:buChar char="v"/>
            </a:pPr>
            <a:r>
              <a:rPr lang="en-US" sz="1800" dirty="0" err="1" smtClean="0">
                <a:latin typeface="Calibri" panose="020F0502020204030204" pitchFamily="34" charset="0"/>
              </a:rPr>
              <a:t>Ofsted</a:t>
            </a:r>
            <a:r>
              <a:rPr lang="en-US" sz="1800" dirty="0" smtClean="0">
                <a:latin typeface="Calibri" panose="020F0502020204030204" pitchFamily="34" charset="0"/>
              </a:rPr>
              <a:t>/CQC Inspection preparations – POET went ‘LIVE 1.9.15-31.12.15</a:t>
            </a: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10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073182"/>
            <a:ext cx="5976664" cy="58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99592" y="44624"/>
            <a:ext cx="7787208" cy="59726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dirty="0" smtClean="0">
                <a:solidFill>
                  <a:srgbClr val="D60093"/>
                </a:solidFill>
              </a:rPr>
              <a:t>Local Offer - Sections</a:t>
            </a:r>
            <a:endParaRPr lang="en-GB" dirty="0">
              <a:solidFill>
                <a:srgbClr val="D60093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2564905"/>
            <a:ext cx="3816424" cy="3744415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Help, Support &amp; Advice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Safeguarding (Keeping Safe)</a:t>
            </a: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Easy Read Guides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Advice-Support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Advocacy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Anti-Bullying Information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Benefits &amp; Money Matters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Specialist Support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Housing Advice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Complaints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Other Information</a:t>
            </a:r>
          </a:p>
          <a:p>
            <a:pPr marL="0" indent="0">
              <a:buFont typeface="Wingdings 3"/>
              <a:buNone/>
            </a:pPr>
            <a:endParaRPr lang="en-GB" sz="10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119805"/>
            <a:ext cx="5976664" cy="586599"/>
          </a:xfrm>
          <a:prstGeom prst="rect">
            <a:avLst/>
          </a:prstGeom>
        </p:spPr>
      </p:pic>
      <p:pic>
        <p:nvPicPr>
          <p:cNvPr id="12" name="Picture 2" descr="C:\Users\beaumontp\Pictures\web_buttons_help-support-advices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663" y="76470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beaumontp\Pictures\web_buttons_Childrens-social-cares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072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489648" y="2564904"/>
            <a:ext cx="4474840" cy="331236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Aft>
                <a:spcPts val="4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Children’s Services &amp; Social </a:t>
            </a:r>
            <a:r>
              <a:rPr lang="en-US" sz="2000" b="1" dirty="0">
                <a:latin typeface="Calibri" panose="020F0502020204030204" pitchFamily="34" charset="0"/>
              </a:rPr>
              <a:t>Care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Safeguarding </a:t>
            </a: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 panose="020F0502020204030204" pitchFamily="34" charset="0"/>
              </a:rPr>
              <a:t>Social Care-Children’s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 panose="020F0502020204030204" pitchFamily="34" charset="0"/>
              </a:rPr>
              <a:t>Children’s Centres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 panose="020F0502020204030204" pitchFamily="34" charset="0"/>
              </a:rPr>
              <a:t>Adult Social Care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 panose="020F0502020204030204" pitchFamily="34" charset="0"/>
              </a:rPr>
              <a:t>Keeping Healthy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 panose="020F0502020204030204" pitchFamily="34" charset="0"/>
              </a:rPr>
              <a:t>Children in Care &amp; Care Leavers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 panose="020F0502020204030204" pitchFamily="34" charset="0"/>
              </a:rPr>
              <a:t>CAF Common Assessment Framework</a:t>
            </a:r>
          </a:p>
          <a:p>
            <a:pPr marL="0" indent="0">
              <a:buFont typeface="Wingdings 3"/>
              <a:buNone/>
            </a:pPr>
            <a:endParaRPr lang="en-GB" sz="10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99592" y="44624"/>
            <a:ext cx="7787208" cy="59726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dirty="0" smtClean="0">
                <a:solidFill>
                  <a:srgbClr val="D60093"/>
                </a:solidFill>
              </a:rPr>
              <a:t>Local Offer – Sections</a:t>
            </a:r>
            <a:endParaRPr lang="en-GB" dirty="0">
              <a:solidFill>
                <a:srgbClr val="D60093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2587656"/>
            <a:ext cx="6696744" cy="350564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Education, Health &amp; Social Care Plan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POET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What is an Education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Health &amp; Care Plan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Conversions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Compare EHC Plans &amp; Statements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Assessment  Process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Request an Assessment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Personal Budgets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Young People in Custody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Disagreement Resolution-Mediation &amp; Independent Support</a:t>
            </a:r>
          </a:p>
          <a:p>
            <a:pPr marL="0" indent="0">
              <a:buFont typeface="Wingdings 3"/>
              <a:buNone/>
            </a:pPr>
            <a:endParaRPr lang="en-GB" sz="10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43" y="6119805"/>
            <a:ext cx="5976664" cy="586599"/>
          </a:xfrm>
          <a:prstGeom prst="rect">
            <a:avLst/>
          </a:prstGeom>
        </p:spPr>
      </p:pic>
      <p:pic>
        <p:nvPicPr>
          <p:cNvPr id="14" name="Picture 4" descr="C:\Users\beaumontp\Pictures\web_buttons_Education-health-social-care-plans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beaumontp\Pictures\web_buttons_Educations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5117292" y="2619432"/>
            <a:ext cx="3888432" cy="217772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Education &amp; Childcare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SEND Specialist Support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Other School Support</a:t>
            </a: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10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3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99592" y="44624"/>
            <a:ext cx="7787208" cy="56207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dirty="0" smtClean="0">
                <a:solidFill>
                  <a:srgbClr val="D60093"/>
                </a:solidFill>
              </a:rPr>
              <a:t>Local Offer - Sections</a:t>
            </a:r>
            <a:endParaRPr lang="en-GB" dirty="0">
              <a:solidFill>
                <a:srgbClr val="D60093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11730" y="764704"/>
            <a:ext cx="5932678" cy="216024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Health Information 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Medical Conditions Information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Health Comic Books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National &amp; Local Information, Advice &amp; Support</a:t>
            </a:r>
            <a:endParaRPr lang="en-US" sz="1800" dirty="0">
              <a:latin typeface="Calibri" panose="020F0502020204030204" pitchFamily="34" charset="0"/>
            </a:endParaRP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Health &amp; Therapy Services A- Z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Help to improve Health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Services for Adults &amp; Young People</a:t>
            </a:r>
            <a:endParaRPr lang="en-GB" sz="14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10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43" y="6119805"/>
            <a:ext cx="5976664" cy="586599"/>
          </a:xfrm>
          <a:prstGeom prst="rect">
            <a:avLst/>
          </a:prstGeom>
        </p:spPr>
      </p:pic>
      <p:pic>
        <p:nvPicPr>
          <p:cNvPr id="8" name="Picture 6" descr="C:\Users\beaumontp\Pictures\web_buttons_Get-involveds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1366876" cy="136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beaumontp\Pictures\web_buttons_Healths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1398924" cy="139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339752" y="2967434"/>
            <a:ext cx="6120681" cy="110963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Get Involved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Groups </a:t>
            </a:r>
            <a:r>
              <a:rPr lang="en-US" sz="1800" dirty="0">
                <a:latin typeface="Calibri" panose="020F0502020204030204" pitchFamily="34" charset="0"/>
              </a:rPr>
              <a:t>providing peer support and engagement with children, young people and parents</a:t>
            </a:r>
          </a:p>
          <a:p>
            <a:pPr marL="109728" indent="0">
              <a:spcAft>
                <a:spcPts val="1200"/>
              </a:spcAft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37112"/>
            <a:ext cx="1412391" cy="1412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2627783" y="4077072"/>
            <a:ext cx="6120681" cy="201622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Leisure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 dirty="0" smtClean="0"/>
              <a:t>Activities </a:t>
            </a:r>
            <a:r>
              <a:rPr lang="en-GB" sz="1800" dirty="0"/>
              <a:t>&amp; </a:t>
            </a:r>
            <a:r>
              <a:rPr lang="en-GB" sz="1800" dirty="0" smtClean="0"/>
              <a:t> Events 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 dirty="0" smtClean="0">
                <a:latin typeface="Calibri" panose="020F0502020204030204" pitchFamily="34" charset="0"/>
              </a:rPr>
              <a:t>Places to go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 dirty="0" smtClean="0">
                <a:latin typeface="Calibri" panose="020F0502020204030204" pitchFamily="34" charset="0"/>
              </a:rPr>
              <a:t>Sport Activities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 dirty="0" smtClean="0">
                <a:latin typeface="Calibri" panose="020F0502020204030204" pitchFamily="34" charset="0"/>
              </a:rPr>
              <a:t>Specialist Activities &amp; Groups</a:t>
            </a: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 dirty="0"/>
              <a:t>Short </a:t>
            </a:r>
            <a:r>
              <a:rPr lang="en-GB" sz="1800" dirty="0" smtClean="0"/>
              <a:t>Breaks </a:t>
            </a:r>
            <a:r>
              <a:rPr lang="en-GB" sz="1800" dirty="0"/>
              <a:t>for children and young people with </a:t>
            </a:r>
            <a:r>
              <a:rPr lang="en-GB" sz="1800" dirty="0" smtClean="0"/>
              <a:t>SEND</a:t>
            </a:r>
            <a:endParaRPr lang="en-GB" sz="1000" dirty="0">
              <a:latin typeface="Calibri" panose="020F0502020204030204" pitchFamily="34" charset="0"/>
            </a:endParaRPr>
          </a:p>
          <a:p>
            <a:pPr marL="65151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109728" indent="0">
              <a:spcAft>
                <a:spcPts val="1200"/>
              </a:spcAft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99592" y="116632"/>
            <a:ext cx="7787208" cy="56207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dirty="0" smtClean="0">
                <a:solidFill>
                  <a:srgbClr val="D60093"/>
                </a:solidFill>
              </a:rPr>
              <a:t>Local Offer - Sections</a:t>
            </a:r>
            <a:endParaRPr lang="en-GB" dirty="0">
              <a:solidFill>
                <a:srgbClr val="D60093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2564904"/>
            <a:ext cx="5112568" cy="33843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Preparing for Adulthood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Transitions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Careers Advice and Guidance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Apprenticeships &amp; Traineeships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Employment-Training &amp; Post 16 Education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Volunteering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High Needs Assessment Process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Specialist Colleges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National Citizenship Service &amp; Princes Trust Housing, Benefits &amp; Welfare</a:t>
            </a:r>
          </a:p>
          <a:p>
            <a:pPr marL="0" indent="0">
              <a:buFont typeface="Wingdings 3"/>
              <a:buNone/>
            </a:pP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10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43" y="6119805"/>
            <a:ext cx="5976664" cy="586599"/>
          </a:xfrm>
          <a:prstGeom prst="rect">
            <a:avLst/>
          </a:prstGeom>
        </p:spPr>
      </p:pic>
      <p:pic>
        <p:nvPicPr>
          <p:cNvPr id="10" name="Picture 8" descr="C:\Users\beaumontp\Pictures\web_buttons_preparing-for-adulthoods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21964"/>
            <a:ext cx="1398924" cy="139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Users\beaumontp\Pictures\web_buttons_Transports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052736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5233893" y="2708920"/>
            <a:ext cx="3658587" cy="324036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alibri" panose="020F0502020204030204" pitchFamily="34" charset="0"/>
              </a:rPr>
              <a:t>Transport 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Bus Timetables/Routes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Buss Pass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Independent Travel Training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 panose="020F0502020204030204" pitchFamily="34" charset="0"/>
              </a:rPr>
              <a:t>S</a:t>
            </a:r>
            <a:r>
              <a:rPr lang="en-US" sz="1800" dirty="0" smtClean="0">
                <a:latin typeface="Calibri" panose="020F0502020204030204" pitchFamily="34" charset="0"/>
              </a:rPr>
              <a:t>chool Travel Support </a:t>
            </a:r>
          </a:p>
          <a:p>
            <a:pPr marL="651510" lvl="1" indent="-28575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Blue Badge information </a:t>
            </a: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10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8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122209"/>
            <a:ext cx="5263752" cy="58659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12817"/>
            <a:ext cx="1392047" cy="139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2677380"/>
            <a:ext cx="1399692" cy="139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1397065" cy="139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763688" y="904589"/>
            <a:ext cx="6848932" cy="533272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Training &amp; Events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Disability Matters e-learning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Council for the Disabled e-learning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CEOP’s </a:t>
            </a:r>
            <a:r>
              <a:rPr lang="en-US" sz="1800" dirty="0" err="1" smtClean="0">
                <a:latin typeface="Calibri" panose="020F0502020204030204" pitchFamily="34" charset="0"/>
              </a:rPr>
              <a:t>ThinkUKnow</a:t>
            </a:r>
            <a:r>
              <a:rPr lang="en-US" sz="1800" dirty="0" smtClean="0">
                <a:latin typeface="Calibri" panose="020F0502020204030204" pitchFamily="34" charset="0"/>
              </a:rPr>
              <a:t> Educational Resources – Internet Safety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800" dirty="0" smtClean="0">
              <a:latin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You Said, We Did </a:t>
            </a:r>
            <a:endParaRPr lang="en-US" sz="20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Bright Sparks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INVOLVE Group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Drop-in Sessions – Halton Lea Library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Drop-in Sessions – Kingsway Learning Centre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Online Feedback Form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SENCO Workshop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Spoken &amp; Heard Group – Young Carers</a:t>
            </a:r>
          </a:p>
          <a:p>
            <a:pPr>
              <a:spcAft>
                <a:spcPts val="600"/>
              </a:spcAft>
            </a:pPr>
            <a:endParaRPr lang="en-US" sz="800" b="1" dirty="0">
              <a:latin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Case Studies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Emily’s Fresh Start-Short Breaks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Halton Employment Pathway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" panose="020F0502020204030204" pitchFamily="34" charset="0"/>
              </a:rPr>
              <a:t>(Dream Come True) Specialist Bike for Kai</a:t>
            </a: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1000" dirty="0" smtClean="0">
              <a:latin typeface="Calibri" panose="020F0502020204030204" pitchFamily="34" charset="0"/>
            </a:endParaRPr>
          </a:p>
          <a:p>
            <a:pPr marL="0" indent="0">
              <a:buFont typeface="Wingdings 3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899592" y="116632"/>
            <a:ext cx="7787208" cy="56207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dirty="0" smtClean="0">
                <a:solidFill>
                  <a:srgbClr val="D60093"/>
                </a:solidFill>
              </a:rPr>
              <a:t>Local Offer – NEW Sections</a:t>
            </a:r>
            <a:endParaRPr lang="en-GB" dirty="0">
              <a:solidFill>
                <a:srgbClr val="D60093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936104"/>
          </a:xfrm>
        </p:spPr>
        <p:txBody>
          <a:bodyPr>
            <a:noAutofit/>
          </a:bodyPr>
          <a:lstStyle/>
          <a:p>
            <a:r>
              <a:rPr lang="en-GB" sz="3500" b="1" dirty="0" smtClean="0">
                <a:solidFill>
                  <a:srgbClr val="D60093"/>
                </a:solidFill>
              </a:rPr>
              <a:t>Commissioning  Partnership</a:t>
            </a:r>
            <a:endParaRPr lang="en-GB" sz="3500" b="1" dirty="0">
              <a:solidFill>
                <a:srgbClr val="D600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060" y="1556792"/>
            <a:ext cx="8481911" cy="3600400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spcAft>
                <a:spcPts val="600"/>
              </a:spcAft>
              <a:buNone/>
            </a:pPr>
            <a:endParaRPr lang="en-GB" sz="4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GB" sz="7200" b="1" dirty="0" smtClean="0"/>
              <a:t>How can you help?</a:t>
            </a:r>
          </a:p>
          <a:p>
            <a:pPr marL="0" indent="0">
              <a:spcAft>
                <a:spcPts val="600"/>
              </a:spcAft>
              <a:buNone/>
            </a:pPr>
            <a:endParaRPr lang="en-GB" sz="7200" b="1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7200" dirty="0" smtClean="0"/>
              <a:t>Request that Contracted Providers have or develop a Halton website page or Facebook page to promote their local services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7200" dirty="0" smtClean="0"/>
              <a:t>Provide case studies to help  promote their services  and highlight how their service has helped children and young people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7200" b="1" dirty="0" smtClean="0"/>
              <a:t>Aiming High </a:t>
            </a:r>
            <a:r>
              <a:rPr lang="en-GB" sz="7200" dirty="0" smtClean="0"/>
              <a:t>logo on promotional activity/event posters help children, young people and parents know that their service is accessible and inclusive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7200" dirty="0" smtClean="0"/>
              <a:t>Promote  the Local Offer  and using the online Feedback Form to help improve the website</a:t>
            </a:r>
            <a:endParaRPr lang="en-GB" sz="72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7200" dirty="0" smtClean="0"/>
              <a:t>Feedback helps to identify gaps in services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5" descr="logo9the copy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7232"/>
            <a:ext cx="18991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733256"/>
            <a:ext cx="5976664" cy="586599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322133"/>
              </p:ext>
            </p:extLst>
          </p:nvPr>
        </p:nvGraphicFramePr>
        <p:xfrm>
          <a:off x="5867534" y="1124744"/>
          <a:ext cx="2847746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5" imgW="11247619" imgH="6477904" progId="MSPhotoEd.3">
                  <p:embed/>
                </p:oleObj>
              </mc:Choice>
              <mc:Fallback>
                <p:oleObj r:id="rId5" imgW="11247619" imgH="6477904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534" y="1124744"/>
                        <a:ext cx="2847746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2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03D27BB48E548AD326E15190DC455" ma:contentTypeVersion="3" ma:contentTypeDescription="Create a new document." ma:contentTypeScope="" ma:versionID="34de484fa2525529b583cc3302919960">
  <xsd:schema xmlns:xsd="http://www.w3.org/2001/XMLSchema" xmlns:xs="http://www.w3.org/2001/XMLSchema" xmlns:p="http://schemas.microsoft.com/office/2006/metadata/properties" xmlns:ns1="http://schemas.microsoft.com/sharepoint/v3" xmlns:ns2="752ecd1f-4185-4f2a-9830-15d3ce795b03" xmlns:ns3="9e14bc9f-d43a-4562-9a47-6bccc43a8b23" targetNamespace="http://schemas.microsoft.com/office/2006/metadata/properties" ma:root="true" ma:fieldsID="337390625865b6632969e5e1d3c9a821" ns1:_="" ns2:_="" ns3:_="">
    <xsd:import namespace="http://schemas.microsoft.com/sharepoint/v3"/>
    <xsd:import namespace="752ecd1f-4185-4f2a-9830-15d3ce795b03"/>
    <xsd:import namespace="9e14bc9f-d43a-4562-9a47-6bccc43a8b2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38D7918E8D62_DiskName" minOccurs="0"/>
                <xsd:element ref="ns1:FileShareFlag" minOccurs="0"/>
                <xsd:element ref="ns1:LargeFileSiz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ShareFlag" ma:index="12" nillable="true" ma:displayName="File Share Flag" ma:default="0.0" ma:hidden="true" ma:internalName="_x0024_Resources_x003a_FSDLResources_x002c_VDL_FileShareFlag_x003b_" ma:readOnly="true">
      <xsd:simpleType>
        <xsd:restriction base="dms:Number"/>
      </xsd:simpleType>
    </xsd:element>
    <xsd:element name="LargeFileSize" ma:index="13" nillable="true" ma:displayName="Linked File Size" ma:hidden="true" ma:internalName="LargeFileSiz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ecd1f-4185-4f2a-9830-15d3ce795b0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4bc9f-d43a-4562-9a47-6bccc43a8b23" elementFormDefault="qualified">
    <xsd:import namespace="http://schemas.microsoft.com/office/2006/documentManagement/types"/>
    <xsd:import namespace="http://schemas.microsoft.com/office/infopath/2007/PartnerControls"/>
    <xsd:element name="38D7918E8D62_DiskName" ma:index="11" nillable="true" ma:displayName="DiskName" ma:description="" ma:hidden="true" ma:internalName="DiskName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FE858154-FA8F-4526-B127-B30B087DA0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676075-F924-4A80-8035-0F20FB016C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2ecd1f-4185-4f2a-9830-15d3ce795b03"/>
    <ds:schemaRef ds:uri="9e14bc9f-d43a-4562-9a47-6bccc43a8b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6233CA-D608-44A1-B151-6B2B66A3D71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606</Words>
  <Application>Microsoft Office PowerPoint</Application>
  <PresentationFormat>On-screen Show (4:3)</PresentationFormat>
  <Paragraphs>130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MSPhotoEd.3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Commissioning  Partnership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Ryan</dc:creator>
  <cp:lastModifiedBy>Michelle Forder</cp:lastModifiedBy>
  <cp:revision>27</cp:revision>
  <dcterms:created xsi:type="dcterms:W3CDTF">2015-10-01T13:00:31Z</dcterms:created>
  <dcterms:modified xsi:type="dcterms:W3CDTF">2015-11-19T15:52:23Z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0x01010008003D27BB48E548AD326E15190DC455</vt:lpwstr>
  </property>
</Properties>
</file>